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8" r:id="rId1"/>
  </p:sldMasterIdLst>
  <p:notesMasterIdLst>
    <p:notesMasterId r:id="rId27"/>
  </p:notesMasterIdLst>
  <p:sldIdLst>
    <p:sldId id="258" r:id="rId2"/>
    <p:sldId id="261" r:id="rId3"/>
    <p:sldId id="308" r:id="rId4"/>
    <p:sldId id="309" r:id="rId5"/>
    <p:sldId id="265" r:id="rId6"/>
    <p:sldId id="266" r:id="rId7"/>
    <p:sldId id="310" r:id="rId8"/>
    <p:sldId id="311" r:id="rId9"/>
    <p:sldId id="312" r:id="rId10"/>
    <p:sldId id="269" r:id="rId11"/>
    <p:sldId id="301" r:id="rId12"/>
    <p:sldId id="288" r:id="rId13"/>
    <p:sldId id="289" r:id="rId14"/>
    <p:sldId id="264" r:id="rId15"/>
    <p:sldId id="263" r:id="rId16"/>
    <p:sldId id="294" r:id="rId17"/>
    <p:sldId id="295" r:id="rId18"/>
    <p:sldId id="296" r:id="rId19"/>
    <p:sldId id="297" r:id="rId20"/>
    <p:sldId id="298" r:id="rId21"/>
    <p:sldId id="290" r:id="rId22"/>
    <p:sldId id="313" r:id="rId23"/>
    <p:sldId id="314" r:id="rId24"/>
    <p:sldId id="315" r:id="rId25"/>
    <p:sldId id="303" r:id="rId26"/>
  </p:sldIdLst>
  <p:sldSz cx="12192000" cy="6858000"/>
  <p:notesSz cx="7099300" cy="102346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sus" initials="A" lastIdx="1" clrIdx="0">
    <p:extLst>
      <p:ext uri="{19B8F6BF-5375-455C-9EA6-DF929625EA0E}">
        <p15:presenceInfo xmlns:p15="http://schemas.microsoft.com/office/powerpoint/2012/main" userId="Asu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1228" autoAdjust="0"/>
  </p:normalViewPr>
  <p:slideViewPr>
    <p:cSldViewPr snapToGrid="0">
      <p:cViewPr>
        <p:scale>
          <a:sx n="100" d="100"/>
          <a:sy n="100" d="100"/>
        </p:scale>
        <p:origin x="990" y="18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1" y="0"/>
            <a:ext cx="3076363" cy="513508"/>
          </a:xfrm>
          <a:prstGeom prst="rect">
            <a:avLst/>
          </a:prstGeom>
        </p:spPr>
        <p:txBody>
          <a:bodyPr vert="horz" lIns="99031" tIns="49515" rIns="99031" bIns="49515" rtlCol="0"/>
          <a:lstStyle>
            <a:lvl1pPr algn="l">
              <a:defRPr sz="1300"/>
            </a:lvl1pPr>
          </a:lstStyle>
          <a:p>
            <a:endParaRPr lang="es-ES"/>
          </a:p>
        </p:txBody>
      </p:sp>
      <p:sp>
        <p:nvSpPr>
          <p:cNvPr id="3" name="Marcador de fecha 2"/>
          <p:cNvSpPr>
            <a:spLocks noGrp="1"/>
          </p:cNvSpPr>
          <p:nvPr>
            <p:ph type="dt" idx="1"/>
          </p:nvPr>
        </p:nvSpPr>
        <p:spPr>
          <a:xfrm>
            <a:off x="4021295" y="0"/>
            <a:ext cx="3076363" cy="513508"/>
          </a:xfrm>
          <a:prstGeom prst="rect">
            <a:avLst/>
          </a:prstGeom>
        </p:spPr>
        <p:txBody>
          <a:bodyPr vert="horz" lIns="99031" tIns="49515" rIns="99031" bIns="49515" rtlCol="0"/>
          <a:lstStyle>
            <a:lvl1pPr algn="r">
              <a:defRPr sz="1300"/>
            </a:lvl1pPr>
          </a:lstStyle>
          <a:p>
            <a:fld id="{50791CA8-0E0C-44AC-A208-5E13AE6D706A}" type="datetimeFigureOut">
              <a:rPr lang="es-ES" smtClean="0"/>
              <a:t>13/12/2020</a:t>
            </a:fld>
            <a:endParaRPr lang="es-ES"/>
          </a:p>
        </p:txBody>
      </p:sp>
      <p:sp>
        <p:nvSpPr>
          <p:cNvPr id="4" name="Marcador de imagen de diapositiva 3"/>
          <p:cNvSpPr>
            <a:spLocks noGrp="1" noRot="1" noChangeAspect="1"/>
          </p:cNvSpPr>
          <p:nvPr>
            <p:ph type="sldImg" idx="2"/>
          </p:nvPr>
        </p:nvSpPr>
        <p:spPr>
          <a:xfrm>
            <a:off x="479425" y="1279525"/>
            <a:ext cx="6140450" cy="3454400"/>
          </a:xfrm>
          <a:prstGeom prst="rect">
            <a:avLst/>
          </a:prstGeom>
          <a:noFill/>
          <a:ln w="12700">
            <a:solidFill>
              <a:prstClr val="black"/>
            </a:solidFill>
          </a:ln>
        </p:spPr>
        <p:txBody>
          <a:bodyPr vert="horz" lIns="99031" tIns="49515" rIns="99031" bIns="49515" rtlCol="0" anchor="ctr"/>
          <a:lstStyle/>
          <a:p>
            <a:endParaRPr lang="es-ES"/>
          </a:p>
        </p:txBody>
      </p:sp>
      <p:sp>
        <p:nvSpPr>
          <p:cNvPr id="5" name="Marcador de notas 4"/>
          <p:cNvSpPr>
            <a:spLocks noGrp="1"/>
          </p:cNvSpPr>
          <p:nvPr>
            <p:ph type="body" sz="quarter" idx="3"/>
          </p:nvPr>
        </p:nvSpPr>
        <p:spPr>
          <a:xfrm>
            <a:off x="709931" y="4925408"/>
            <a:ext cx="5679440" cy="4029879"/>
          </a:xfrm>
          <a:prstGeom prst="rect">
            <a:avLst/>
          </a:prstGeom>
        </p:spPr>
        <p:txBody>
          <a:bodyPr vert="horz" lIns="99031" tIns="49515" rIns="99031" bIns="49515"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1" y="9721108"/>
            <a:ext cx="3076363" cy="513507"/>
          </a:xfrm>
          <a:prstGeom prst="rect">
            <a:avLst/>
          </a:prstGeom>
        </p:spPr>
        <p:txBody>
          <a:bodyPr vert="horz" lIns="99031" tIns="49515" rIns="99031" bIns="49515" rtlCol="0" anchor="b"/>
          <a:lstStyle>
            <a:lvl1pPr algn="l">
              <a:defRPr sz="1300"/>
            </a:lvl1pPr>
          </a:lstStyle>
          <a:p>
            <a:endParaRPr lang="es-ES"/>
          </a:p>
        </p:txBody>
      </p:sp>
      <p:sp>
        <p:nvSpPr>
          <p:cNvPr id="7" name="Marcador de número de diapositiva 6"/>
          <p:cNvSpPr>
            <a:spLocks noGrp="1"/>
          </p:cNvSpPr>
          <p:nvPr>
            <p:ph type="sldNum" sz="quarter" idx="5"/>
          </p:nvPr>
        </p:nvSpPr>
        <p:spPr>
          <a:xfrm>
            <a:off x="4021295" y="9721108"/>
            <a:ext cx="3076363" cy="513507"/>
          </a:xfrm>
          <a:prstGeom prst="rect">
            <a:avLst/>
          </a:prstGeom>
        </p:spPr>
        <p:txBody>
          <a:bodyPr vert="horz" lIns="99031" tIns="49515" rIns="99031" bIns="49515" rtlCol="0" anchor="b"/>
          <a:lstStyle>
            <a:lvl1pPr algn="r">
              <a:defRPr sz="1300"/>
            </a:lvl1pPr>
          </a:lstStyle>
          <a:p>
            <a:fld id="{45017911-2694-481C-96C0-2764B5819AA4}" type="slidenum">
              <a:rPr lang="es-ES" smtClean="0"/>
              <a:t>‹Nº›</a:t>
            </a:fld>
            <a:endParaRPr lang="es-ES"/>
          </a:p>
        </p:txBody>
      </p:sp>
    </p:spTree>
    <p:extLst>
      <p:ext uri="{BB962C8B-B14F-4D97-AF65-F5344CB8AC3E}">
        <p14:creationId xmlns:p14="http://schemas.microsoft.com/office/powerpoint/2010/main" val="29519646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ca-ES" dirty="0"/>
          </a:p>
        </p:txBody>
      </p:sp>
      <p:sp>
        <p:nvSpPr>
          <p:cNvPr id="4" name="Marcador de número de diapositiva 3"/>
          <p:cNvSpPr>
            <a:spLocks noGrp="1"/>
          </p:cNvSpPr>
          <p:nvPr>
            <p:ph type="sldNum" sz="quarter" idx="5"/>
          </p:nvPr>
        </p:nvSpPr>
        <p:spPr/>
        <p:txBody>
          <a:bodyPr/>
          <a:lstStyle/>
          <a:p>
            <a:fld id="{45017911-2694-481C-96C0-2764B5819AA4}" type="slidenum">
              <a:rPr lang="es-ES" smtClean="0"/>
              <a:t>2</a:t>
            </a:fld>
            <a:endParaRPr lang="es-ES"/>
          </a:p>
        </p:txBody>
      </p:sp>
    </p:spTree>
    <p:extLst>
      <p:ext uri="{BB962C8B-B14F-4D97-AF65-F5344CB8AC3E}">
        <p14:creationId xmlns:p14="http://schemas.microsoft.com/office/powerpoint/2010/main" val="36208129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185682" indent="-185682">
              <a:buFontTx/>
              <a:buChar char="-"/>
            </a:pPr>
            <a:r>
              <a:rPr lang="en-US" dirty="0" err="1"/>
              <a:t>Diferencia</a:t>
            </a:r>
            <a:r>
              <a:rPr lang="en-US" dirty="0"/>
              <a:t> entre </a:t>
            </a:r>
            <a:r>
              <a:rPr lang="en-US" dirty="0" err="1"/>
              <a:t>países</a:t>
            </a:r>
            <a:r>
              <a:rPr lang="en-US" baseline="0" dirty="0"/>
              <a:t> </a:t>
            </a:r>
            <a:r>
              <a:rPr lang="en-US" baseline="0" dirty="0" err="1"/>
              <a:t>desarrollados</a:t>
            </a:r>
            <a:r>
              <a:rPr lang="en-US" baseline="0" dirty="0"/>
              <a:t> y en </a:t>
            </a:r>
            <a:r>
              <a:rPr lang="en-US" baseline="0" dirty="0" err="1"/>
              <a:t>vías</a:t>
            </a:r>
            <a:r>
              <a:rPr lang="en-US" baseline="0" dirty="0"/>
              <a:t> de </a:t>
            </a:r>
            <a:r>
              <a:rPr lang="en-US" baseline="0" dirty="0" err="1"/>
              <a:t>desarrollo</a:t>
            </a:r>
            <a:endParaRPr lang="en-US" baseline="0" dirty="0"/>
          </a:p>
          <a:p>
            <a:pPr marL="185682" indent="-185682">
              <a:buFontTx/>
              <a:buChar char="-"/>
            </a:pPr>
            <a:r>
              <a:rPr lang="en-US" baseline="0" dirty="0" err="1"/>
              <a:t>Datos</a:t>
            </a:r>
            <a:r>
              <a:rPr lang="en-US" baseline="0" dirty="0"/>
              <a:t> se </a:t>
            </a:r>
            <a:r>
              <a:rPr lang="en-US" baseline="0" dirty="0" err="1"/>
              <a:t>pueden</a:t>
            </a:r>
            <a:r>
              <a:rPr lang="en-US" baseline="0" dirty="0"/>
              <a:t> </a:t>
            </a:r>
            <a:r>
              <a:rPr lang="en-US" baseline="0" dirty="0" err="1"/>
              <a:t>desagregar</a:t>
            </a:r>
            <a:r>
              <a:rPr lang="en-US" baseline="0" dirty="0"/>
              <a:t> </a:t>
            </a:r>
            <a:r>
              <a:rPr lang="en-US" baseline="0" dirty="0" err="1"/>
              <a:t>más</a:t>
            </a:r>
            <a:r>
              <a:rPr lang="en-US" baseline="0" dirty="0"/>
              <a:t> (</a:t>
            </a:r>
            <a:r>
              <a:rPr lang="en-US" baseline="0" dirty="0" err="1"/>
              <a:t>Agencia</a:t>
            </a:r>
            <a:r>
              <a:rPr lang="en-US" baseline="0" dirty="0"/>
              <a:t> de </a:t>
            </a:r>
            <a:r>
              <a:rPr lang="en-US" baseline="0" dirty="0" err="1"/>
              <a:t>Residus</a:t>
            </a:r>
            <a:r>
              <a:rPr lang="en-US" baseline="0" dirty="0"/>
              <a:t> </a:t>
            </a:r>
            <a:r>
              <a:rPr lang="en-US" baseline="0" dirty="0" err="1"/>
              <a:t>Catalunya</a:t>
            </a:r>
            <a:r>
              <a:rPr lang="en-US" baseline="0" dirty="0"/>
              <a:t>, </a:t>
            </a:r>
            <a:r>
              <a:rPr lang="en-US" baseline="0" dirty="0" err="1"/>
              <a:t>Informe</a:t>
            </a:r>
            <a:r>
              <a:rPr lang="en-US" baseline="0" dirty="0"/>
              <a:t> de 2012). </a:t>
            </a:r>
            <a:r>
              <a:rPr lang="en-US" baseline="0" dirty="0" err="1"/>
              <a:t>Pero</a:t>
            </a:r>
            <a:r>
              <a:rPr lang="en-US" baseline="0" dirty="0"/>
              <a:t> el </a:t>
            </a:r>
            <a:r>
              <a:rPr lang="en-US" baseline="0" dirty="0" err="1"/>
              <a:t>consumidor</a:t>
            </a:r>
            <a:r>
              <a:rPr lang="en-US" baseline="0" dirty="0"/>
              <a:t> final </a:t>
            </a:r>
            <a:r>
              <a:rPr lang="en-US" baseline="0" dirty="0" err="1"/>
              <a:t>sigue</a:t>
            </a:r>
            <a:r>
              <a:rPr lang="en-US" baseline="0" dirty="0"/>
              <a:t> </a:t>
            </a:r>
            <a:r>
              <a:rPr lang="en-US" baseline="0" dirty="0" err="1"/>
              <a:t>siendo</a:t>
            </a:r>
            <a:r>
              <a:rPr lang="en-US" baseline="0" dirty="0"/>
              <a:t> el </a:t>
            </a:r>
            <a:r>
              <a:rPr lang="en-US" baseline="0" dirty="0" err="1"/>
              <a:t>que</a:t>
            </a:r>
            <a:r>
              <a:rPr lang="en-US" baseline="0" dirty="0"/>
              <a:t> </a:t>
            </a:r>
            <a:r>
              <a:rPr lang="en-US" baseline="0" dirty="0" err="1"/>
              <a:t>más</a:t>
            </a:r>
            <a:r>
              <a:rPr lang="en-US" baseline="0" dirty="0"/>
              <a:t> </a:t>
            </a:r>
            <a:r>
              <a:rPr lang="en-US" baseline="0" dirty="0" err="1"/>
              <a:t>desperdicia</a:t>
            </a:r>
            <a:r>
              <a:rPr lang="en-US" baseline="0" dirty="0"/>
              <a:t>. Los </a:t>
            </a:r>
            <a:r>
              <a:rPr lang="en-US" baseline="0" dirty="0" err="1"/>
              <a:t>datos</a:t>
            </a:r>
            <a:r>
              <a:rPr lang="en-US" baseline="0" dirty="0"/>
              <a:t> </a:t>
            </a:r>
            <a:r>
              <a:rPr lang="en-US" baseline="0" dirty="0" err="1"/>
              <a:t>varían</a:t>
            </a:r>
            <a:r>
              <a:rPr lang="en-US" baseline="0" dirty="0"/>
              <a:t> en la </a:t>
            </a:r>
            <a:r>
              <a:rPr lang="en-US" baseline="0" dirty="0" err="1"/>
              <a:t>distribuión</a:t>
            </a:r>
            <a:r>
              <a:rPr lang="en-US" baseline="0" dirty="0"/>
              <a:t> </a:t>
            </a:r>
            <a:r>
              <a:rPr lang="en-US" baseline="0" dirty="0" err="1"/>
              <a:t>grandes</a:t>
            </a:r>
            <a:r>
              <a:rPr lang="en-US" baseline="0" dirty="0"/>
              <a:t> superficies, superficies </a:t>
            </a:r>
            <a:r>
              <a:rPr lang="en-US" baseline="0" dirty="0" err="1"/>
              <a:t>menor</a:t>
            </a:r>
            <a:r>
              <a:rPr lang="en-US" baseline="0" dirty="0"/>
              <a:t> </a:t>
            </a:r>
            <a:r>
              <a:rPr lang="en-US" baseline="0" dirty="0" err="1"/>
              <a:t>tamaño</a:t>
            </a:r>
            <a:r>
              <a:rPr lang="en-US" baseline="0" dirty="0"/>
              <a:t>, </a:t>
            </a:r>
            <a:r>
              <a:rPr lang="en-US" baseline="0" dirty="0" err="1"/>
              <a:t>mercados</a:t>
            </a:r>
            <a:r>
              <a:rPr lang="en-US" baseline="0" dirty="0"/>
              <a:t>, etc.</a:t>
            </a:r>
            <a:endParaRPr lang="en-US" dirty="0"/>
          </a:p>
        </p:txBody>
      </p:sp>
      <p:sp>
        <p:nvSpPr>
          <p:cNvPr id="4" name="3 Marcador de número de diapositiva"/>
          <p:cNvSpPr>
            <a:spLocks noGrp="1"/>
          </p:cNvSpPr>
          <p:nvPr>
            <p:ph type="sldNum" sz="quarter" idx="10"/>
          </p:nvPr>
        </p:nvSpPr>
        <p:spPr/>
        <p:txBody>
          <a:bodyPr/>
          <a:lstStyle/>
          <a:p>
            <a:fld id="{45017911-2694-481C-96C0-2764B5819AA4}" type="slidenum">
              <a:rPr lang="es-ES" smtClean="0"/>
              <a:t>10</a:t>
            </a:fld>
            <a:endParaRPr lang="es-ES"/>
          </a:p>
        </p:txBody>
      </p:sp>
    </p:spTree>
    <p:extLst>
      <p:ext uri="{BB962C8B-B14F-4D97-AF65-F5344CB8AC3E}">
        <p14:creationId xmlns:p14="http://schemas.microsoft.com/office/powerpoint/2010/main" val="1278671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185682" indent="-185682">
              <a:buFontTx/>
              <a:buChar char="-"/>
            </a:pPr>
            <a:r>
              <a:rPr lang="en-US" dirty="0" err="1"/>
              <a:t>Diferencia</a:t>
            </a:r>
            <a:r>
              <a:rPr lang="en-US" dirty="0"/>
              <a:t> entre </a:t>
            </a:r>
            <a:r>
              <a:rPr lang="en-US" dirty="0" err="1"/>
              <a:t>países</a:t>
            </a:r>
            <a:r>
              <a:rPr lang="en-US" baseline="0" dirty="0"/>
              <a:t> </a:t>
            </a:r>
            <a:r>
              <a:rPr lang="en-US" baseline="0" dirty="0" err="1"/>
              <a:t>desarrollados</a:t>
            </a:r>
            <a:r>
              <a:rPr lang="en-US" baseline="0" dirty="0"/>
              <a:t> y en </a:t>
            </a:r>
            <a:r>
              <a:rPr lang="en-US" baseline="0" dirty="0" err="1"/>
              <a:t>vías</a:t>
            </a:r>
            <a:r>
              <a:rPr lang="en-US" baseline="0" dirty="0"/>
              <a:t> de </a:t>
            </a:r>
            <a:r>
              <a:rPr lang="en-US" baseline="0" dirty="0" err="1"/>
              <a:t>desarrollo</a:t>
            </a:r>
            <a:endParaRPr lang="en-US" baseline="0" dirty="0"/>
          </a:p>
          <a:p>
            <a:pPr marL="185682" indent="-185682">
              <a:buFontTx/>
              <a:buChar char="-"/>
            </a:pPr>
            <a:r>
              <a:rPr lang="en-US" baseline="0" dirty="0" err="1"/>
              <a:t>Datos</a:t>
            </a:r>
            <a:r>
              <a:rPr lang="en-US" baseline="0" dirty="0"/>
              <a:t> se </a:t>
            </a:r>
            <a:r>
              <a:rPr lang="en-US" baseline="0" dirty="0" err="1"/>
              <a:t>pueden</a:t>
            </a:r>
            <a:r>
              <a:rPr lang="en-US" baseline="0" dirty="0"/>
              <a:t> </a:t>
            </a:r>
            <a:r>
              <a:rPr lang="en-US" baseline="0" dirty="0" err="1"/>
              <a:t>desagregar</a:t>
            </a:r>
            <a:r>
              <a:rPr lang="en-US" baseline="0" dirty="0"/>
              <a:t> </a:t>
            </a:r>
            <a:r>
              <a:rPr lang="en-US" baseline="0" dirty="0" err="1"/>
              <a:t>más</a:t>
            </a:r>
            <a:r>
              <a:rPr lang="en-US" baseline="0" dirty="0"/>
              <a:t> (</a:t>
            </a:r>
            <a:r>
              <a:rPr lang="en-US" baseline="0" dirty="0" err="1"/>
              <a:t>Agencia</a:t>
            </a:r>
            <a:r>
              <a:rPr lang="en-US" baseline="0" dirty="0"/>
              <a:t> de </a:t>
            </a:r>
            <a:r>
              <a:rPr lang="en-US" baseline="0" dirty="0" err="1"/>
              <a:t>Residus</a:t>
            </a:r>
            <a:r>
              <a:rPr lang="en-US" baseline="0" dirty="0"/>
              <a:t> </a:t>
            </a:r>
            <a:r>
              <a:rPr lang="en-US" baseline="0" dirty="0" err="1"/>
              <a:t>Catalunya</a:t>
            </a:r>
            <a:r>
              <a:rPr lang="en-US" baseline="0" dirty="0"/>
              <a:t>, </a:t>
            </a:r>
            <a:r>
              <a:rPr lang="en-US" baseline="0" dirty="0" err="1"/>
              <a:t>Informe</a:t>
            </a:r>
            <a:r>
              <a:rPr lang="en-US" baseline="0" dirty="0"/>
              <a:t> de 2012). </a:t>
            </a:r>
            <a:r>
              <a:rPr lang="en-US" baseline="0" dirty="0" err="1"/>
              <a:t>Pero</a:t>
            </a:r>
            <a:r>
              <a:rPr lang="en-US" baseline="0" dirty="0"/>
              <a:t> el </a:t>
            </a:r>
            <a:r>
              <a:rPr lang="en-US" baseline="0" dirty="0" err="1"/>
              <a:t>consumidor</a:t>
            </a:r>
            <a:r>
              <a:rPr lang="en-US" baseline="0" dirty="0"/>
              <a:t> final </a:t>
            </a:r>
            <a:r>
              <a:rPr lang="en-US" baseline="0" dirty="0" err="1"/>
              <a:t>sigue</a:t>
            </a:r>
            <a:r>
              <a:rPr lang="en-US" baseline="0" dirty="0"/>
              <a:t> </a:t>
            </a:r>
            <a:r>
              <a:rPr lang="en-US" baseline="0" dirty="0" err="1"/>
              <a:t>siendo</a:t>
            </a:r>
            <a:r>
              <a:rPr lang="en-US" baseline="0" dirty="0"/>
              <a:t> el </a:t>
            </a:r>
            <a:r>
              <a:rPr lang="en-US" baseline="0" dirty="0" err="1"/>
              <a:t>que</a:t>
            </a:r>
            <a:r>
              <a:rPr lang="en-US" baseline="0" dirty="0"/>
              <a:t> </a:t>
            </a:r>
            <a:r>
              <a:rPr lang="en-US" baseline="0" dirty="0" err="1"/>
              <a:t>más</a:t>
            </a:r>
            <a:r>
              <a:rPr lang="en-US" baseline="0" dirty="0"/>
              <a:t> </a:t>
            </a:r>
            <a:r>
              <a:rPr lang="en-US" baseline="0" dirty="0" err="1"/>
              <a:t>desperdicia</a:t>
            </a:r>
            <a:r>
              <a:rPr lang="en-US" baseline="0" dirty="0"/>
              <a:t>. Los </a:t>
            </a:r>
            <a:r>
              <a:rPr lang="en-US" baseline="0" dirty="0" err="1"/>
              <a:t>datos</a:t>
            </a:r>
            <a:r>
              <a:rPr lang="en-US" baseline="0" dirty="0"/>
              <a:t> </a:t>
            </a:r>
            <a:r>
              <a:rPr lang="en-US" baseline="0" dirty="0" err="1"/>
              <a:t>varían</a:t>
            </a:r>
            <a:r>
              <a:rPr lang="en-US" baseline="0" dirty="0"/>
              <a:t> en la </a:t>
            </a:r>
            <a:r>
              <a:rPr lang="en-US" baseline="0" dirty="0" err="1"/>
              <a:t>distribuión</a:t>
            </a:r>
            <a:r>
              <a:rPr lang="en-US" baseline="0" dirty="0"/>
              <a:t> </a:t>
            </a:r>
            <a:r>
              <a:rPr lang="en-US" baseline="0" dirty="0" err="1"/>
              <a:t>grandes</a:t>
            </a:r>
            <a:r>
              <a:rPr lang="en-US" baseline="0" dirty="0"/>
              <a:t> superficies, superficies </a:t>
            </a:r>
            <a:r>
              <a:rPr lang="en-US" baseline="0" dirty="0" err="1"/>
              <a:t>menor</a:t>
            </a:r>
            <a:r>
              <a:rPr lang="en-US" baseline="0" dirty="0"/>
              <a:t> </a:t>
            </a:r>
            <a:r>
              <a:rPr lang="en-US" baseline="0" dirty="0" err="1"/>
              <a:t>tamaño</a:t>
            </a:r>
            <a:r>
              <a:rPr lang="en-US" baseline="0" dirty="0"/>
              <a:t>, </a:t>
            </a:r>
            <a:r>
              <a:rPr lang="en-US" baseline="0" dirty="0" err="1"/>
              <a:t>mercados</a:t>
            </a:r>
            <a:r>
              <a:rPr lang="en-US" baseline="0" dirty="0"/>
              <a:t>, etc.</a:t>
            </a:r>
            <a:endParaRPr lang="en-US" dirty="0"/>
          </a:p>
        </p:txBody>
      </p:sp>
      <p:sp>
        <p:nvSpPr>
          <p:cNvPr id="4" name="3 Marcador de número de diapositiva"/>
          <p:cNvSpPr>
            <a:spLocks noGrp="1"/>
          </p:cNvSpPr>
          <p:nvPr>
            <p:ph type="sldNum" sz="quarter" idx="10"/>
          </p:nvPr>
        </p:nvSpPr>
        <p:spPr/>
        <p:txBody>
          <a:bodyPr/>
          <a:lstStyle/>
          <a:p>
            <a:fld id="{45017911-2694-481C-96C0-2764B5819AA4}" type="slidenum">
              <a:rPr lang="es-ES" smtClean="0"/>
              <a:t>11</a:t>
            </a:fld>
            <a:endParaRPr lang="es-ES"/>
          </a:p>
        </p:txBody>
      </p:sp>
    </p:spTree>
    <p:extLst>
      <p:ext uri="{BB962C8B-B14F-4D97-AF65-F5344CB8AC3E}">
        <p14:creationId xmlns:p14="http://schemas.microsoft.com/office/powerpoint/2010/main" val="1278671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5"/>
          </p:nvPr>
        </p:nvSpPr>
        <p:spPr/>
        <p:txBody>
          <a:bodyPr/>
          <a:lstStyle/>
          <a:p>
            <a:fld id="{45017911-2694-481C-96C0-2764B5819AA4}" type="slidenum">
              <a:rPr lang="es-ES" smtClean="0"/>
              <a:t>22</a:t>
            </a:fld>
            <a:endParaRPr lang="es-ES"/>
          </a:p>
        </p:txBody>
      </p:sp>
    </p:spTree>
    <p:extLst>
      <p:ext uri="{BB962C8B-B14F-4D97-AF65-F5344CB8AC3E}">
        <p14:creationId xmlns:p14="http://schemas.microsoft.com/office/powerpoint/2010/main" val="3288344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12/13/2020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9609453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B61BEF0D-F0BB-DE4B-95CE-6DB70DBA9567}" type="datetimeFigureOut">
              <a:rPr lang="en-US" smtClean="0"/>
              <a:pPr/>
              <a:t>12/13/2020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4275941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B61BEF0D-F0BB-DE4B-95CE-6DB70DBA9567}" type="datetimeFigureOut">
              <a:rPr lang="en-US" smtClean="0"/>
              <a:pPr/>
              <a:t>12/13/2020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2235151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B61BEF0D-F0BB-DE4B-95CE-6DB70DBA9567}" type="datetimeFigureOut">
              <a:rPr lang="en-US" smtClean="0"/>
              <a:pPr/>
              <a:t>12/13/2020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7277041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B61BEF0D-F0BB-DE4B-95CE-6DB70DBA9567}" type="datetimeFigureOut">
              <a:rPr lang="en-US" smtClean="0"/>
              <a:pPr/>
              <a:t>12/13/2020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4660080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B61BEF0D-F0BB-DE4B-95CE-6DB70DBA9567}" type="datetimeFigureOut">
              <a:rPr lang="en-US" smtClean="0"/>
              <a:pPr/>
              <a:t>12/13/2020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41772566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smtClean="0"/>
              <a:t>12/13/2020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smtClean="0"/>
              <a:t>‹Nº›</a:t>
            </a:fld>
            <a:endParaRPr lang="en-US" dirty="0"/>
          </a:p>
        </p:txBody>
      </p:sp>
    </p:spTree>
    <p:extLst>
      <p:ext uri="{BB962C8B-B14F-4D97-AF65-F5344CB8AC3E}">
        <p14:creationId xmlns:p14="http://schemas.microsoft.com/office/powerpoint/2010/main" val="9733357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12/13/2020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7576880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12/13/2020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9457137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B61BEF0D-F0BB-DE4B-95CE-6DB70DBA9567}" type="datetimeFigureOut">
              <a:rPr lang="en-US" smtClean="0"/>
              <a:pPr/>
              <a:t>12/13/2020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6616047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smtClean="0"/>
              <a:t>12/13/2020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smtClean="0"/>
              <a:t>‹Nº›</a:t>
            </a:fld>
            <a:endParaRPr lang="en-US" dirty="0"/>
          </a:p>
        </p:txBody>
      </p:sp>
    </p:spTree>
    <p:extLst>
      <p:ext uri="{BB962C8B-B14F-4D97-AF65-F5344CB8AC3E}">
        <p14:creationId xmlns:p14="http://schemas.microsoft.com/office/powerpoint/2010/main" val="12035498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12/13/2020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8121257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12/13/2020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8039068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12/13/2020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4478164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42A54C80-263E-416B-A8E0-580EDEADCBDC}" type="datetimeFigureOut">
              <a:rPr lang="en-US" smtClean="0"/>
              <a:t>12/13/2020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smtClean="0"/>
              <a:t>‹Nº›</a:t>
            </a:fld>
            <a:endParaRPr lang="en-US" dirty="0"/>
          </a:p>
        </p:txBody>
      </p:sp>
    </p:spTree>
    <p:extLst>
      <p:ext uri="{BB962C8B-B14F-4D97-AF65-F5344CB8AC3E}">
        <p14:creationId xmlns:p14="http://schemas.microsoft.com/office/powerpoint/2010/main" val="13389483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B61BEF0D-F0BB-DE4B-95CE-6DB70DBA9567}" type="datetimeFigureOut">
              <a:rPr lang="en-US" smtClean="0"/>
              <a:pPr/>
              <a:t>12/13/2020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8267631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smtClean="0"/>
              <a:pPr/>
              <a:t>12/13/2020</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149605053"/>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 id="2147483681" r:id="rId13"/>
    <p:sldLayoutId id="2147483682" r:id="rId14"/>
    <p:sldLayoutId id="2147483683" r:id="rId15"/>
    <p:sldLayoutId id="2147483684"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emf"/><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ec.europa.eu/food/sites/food/files/safety/docs/biosafety_crisis_covid19_qandas_es.pdf"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s://ec.europa.eu/info/law/better-regulation/have-your-say/initiatives/12770-Contingency-plan-for-ensuring-food-supply-and-food-security"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mailto:laura.salamero@udl.cat" TargetMode="Externa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hyperlink" Target="http://www.fao.org/3/a-c0088e.pdf" TargetMode="External"/><Relationship Id="rId2" Type="http://schemas.openxmlformats.org/officeDocument/2006/relationships/image" Target="../media/image5.emf"/><Relationship Id="rId1" Type="http://schemas.openxmlformats.org/officeDocument/2006/relationships/slideLayout" Target="../slideLayouts/slideLayout2.xml"/><Relationship Id="rId4" Type="http://schemas.openxmlformats.org/officeDocument/2006/relationships/hyperlink" Target="http://www.fao.org/food-loss-and-food-waste/flw-data/en/"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emf"/><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4B238CA-40EB-46A9-B1D9-CEC918E06DA3}"/>
              </a:ext>
            </a:extLst>
          </p:cNvPr>
          <p:cNvSpPr>
            <a:spLocks noGrp="1"/>
          </p:cNvSpPr>
          <p:nvPr>
            <p:ph type="ctrTitle"/>
          </p:nvPr>
        </p:nvSpPr>
        <p:spPr>
          <a:xfrm>
            <a:off x="1617253" y="3429000"/>
            <a:ext cx="7766936" cy="325715"/>
          </a:xfrm>
        </p:spPr>
        <p:txBody>
          <a:bodyPr/>
          <a:lstStyle/>
          <a:p>
            <a:r>
              <a:rPr lang="es-ES" sz="2000" dirty="0">
                <a:solidFill>
                  <a:schemeClr val="tx1">
                    <a:lumMod val="50000"/>
                    <a:lumOff val="50000"/>
                  </a:schemeClr>
                </a:solidFill>
                <a:latin typeface="Verdana" panose="020B0604030504040204" pitchFamily="34" charset="0"/>
              </a:rPr>
              <a:t>14 </a:t>
            </a:r>
            <a:r>
              <a:rPr lang="es-ES" sz="2000" dirty="0" err="1">
                <a:solidFill>
                  <a:schemeClr val="tx1">
                    <a:lumMod val="50000"/>
                    <a:lumOff val="50000"/>
                  </a:schemeClr>
                </a:solidFill>
                <a:latin typeface="Verdana" panose="020B0604030504040204" pitchFamily="34" charset="0"/>
              </a:rPr>
              <a:t>December</a:t>
            </a:r>
            <a:r>
              <a:rPr lang="es-ES" sz="2000" dirty="0">
                <a:solidFill>
                  <a:schemeClr val="tx1">
                    <a:lumMod val="50000"/>
                    <a:lumOff val="50000"/>
                  </a:schemeClr>
                </a:solidFill>
                <a:latin typeface="Verdana" panose="020B0604030504040204" pitchFamily="34" charset="0"/>
              </a:rPr>
              <a:t> 2020</a:t>
            </a:r>
            <a:endParaRPr lang="es-ES" sz="2400" dirty="0">
              <a:solidFill>
                <a:schemeClr val="tx1">
                  <a:lumMod val="50000"/>
                  <a:lumOff val="50000"/>
                </a:schemeClr>
              </a:solidFill>
            </a:endParaRPr>
          </a:p>
        </p:txBody>
      </p:sp>
      <p:sp>
        <p:nvSpPr>
          <p:cNvPr id="3" name="Subtítulo 2">
            <a:extLst>
              <a:ext uri="{FF2B5EF4-FFF2-40B4-BE49-F238E27FC236}">
                <a16:creationId xmlns:a16="http://schemas.microsoft.com/office/drawing/2014/main" id="{52F75AAE-9806-45AA-A821-58B96D5FE92C}"/>
              </a:ext>
            </a:extLst>
          </p:cNvPr>
          <p:cNvSpPr>
            <a:spLocks noGrp="1"/>
          </p:cNvSpPr>
          <p:nvPr>
            <p:ph type="subTitle" idx="1"/>
          </p:nvPr>
        </p:nvSpPr>
        <p:spPr>
          <a:xfrm>
            <a:off x="1800150" y="3991170"/>
            <a:ext cx="6163733" cy="1096899"/>
          </a:xfrm>
        </p:spPr>
        <p:txBody>
          <a:bodyPr>
            <a:normAutofit/>
          </a:bodyPr>
          <a:lstStyle/>
          <a:p>
            <a:pPr>
              <a:lnSpc>
                <a:spcPct val="120000"/>
              </a:lnSpc>
              <a:spcBef>
                <a:spcPts val="0"/>
              </a:spcBef>
            </a:pPr>
            <a:r>
              <a:rPr lang="es-ES" dirty="0"/>
              <a:t>Laura </a:t>
            </a:r>
            <a:r>
              <a:rPr lang="es-ES" dirty="0" err="1"/>
              <a:t>Salamero</a:t>
            </a:r>
            <a:r>
              <a:rPr lang="es-ES" dirty="0"/>
              <a:t> </a:t>
            </a:r>
            <a:r>
              <a:rPr lang="es-ES" dirty="0" err="1"/>
              <a:t>Teixidó</a:t>
            </a:r>
            <a:r>
              <a:rPr lang="es-ES" dirty="0"/>
              <a:t>, PhD</a:t>
            </a:r>
          </a:p>
          <a:p>
            <a:pPr>
              <a:lnSpc>
                <a:spcPct val="120000"/>
              </a:lnSpc>
              <a:spcBef>
                <a:spcPts val="0"/>
              </a:spcBef>
            </a:pPr>
            <a:r>
              <a:rPr lang="es-ES" dirty="0" err="1"/>
              <a:t>Administrative</a:t>
            </a:r>
            <a:r>
              <a:rPr lang="es-ES" dirty="0"/>
              <a:t> </a:t>
            </a:r>
            <a:r>
              <a:rPr lang="es-ES" dirty="0" err="1"/>
              <a:t>Law</a:t>
            </a:r>
            <a:r>
              <a:rPr lang="es-ES" dirty="0"/>
              <a:t> </a:t>
            </a:r>
            <a:r>
              <a:rPr lang="es-ES" dirty="0" err="1"/>
              <a:t>Lecturer</a:t>
            </a:r>
            <a:endParaRPr lang="es-ES" dirty="0"/>
          </a:p>
          <a:p>
            <a:pPr>
              <a:lnSpc>
                <a:spcPct val="120000"/>
              </a:lnSpc>
              <a:spcBef>
                <a:spcPts val="0"/>
              </a:spcBef>
            </a:pPr>
            <a:r>
              <a:rPr lang="es-ES" dirty="0" err="1"/>
              <a:t>University</a:t>
            </a:r>
            <a:r>
              <a:rPr lang="es-ES" dirty="0"/>
              <a:t> </a:t>
            </a:r>
            <a:r>
              <a:rPr lang="es-ES" dirty="0" err="1"/>
              <a:t>of</a:t>
            </a:r>
            <a:r>
              <a:rPr lang="es-ES" dirty="0"/>
              <a:t> Lleida</a:t>
            </a:r>
          </a:p>
          <a:p>
            <a:endParaRPr lang="es-E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14145" y="4004494"/>
            <a:ext cx="1166901" cy="9182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2" descr="GLOBAL PANDEMIC NETWORK | One Planet Network">
            <a:extLst>
              <a:ext uri="{FF2B5EF4-FFF2-40B4-BE49-F238E27FC236}">
                <a16:creationId xmlns:a16="http://schemas.microsoft.com/office/drawing/2014/main" id="{6BA686C7-00B2-45EA-A245-402922CA94C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198" r="17890"/>
          <a:stretch/>
        </p:blipFill>
        <p:spPr bwMode="auto">
          <a:xfrm>
            <a:off x="5686425" y="361638"/>
            <a:ext cx="3697764" cy="1585725"/>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ATIK YEMEĞİN LEZZETİ | XOXO Digital">
            <a:extLst>
              <a:ext uri="{FF2B5EF4-FFF2-40B4-BE49-F238E27FC236}">
                <a16:creationId xmlns:a16="http://schemas.microsoft.com/office/drawing/2014/main" id="{FF8D40C9-1C59-4989-9272-43E2F46CC36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7674" y="4114800"/>
            <a:ext cx="4043031" cy="2526123"/>
          </a:xfrm>
          <a:prstGeom prst="rect">
            <a:avLst/>
          </a:prstGeom>
          <a:noFill/>
          <a:extLst>
            <a:ext uri="{909E8E84-426E-40DD-AFC4-6F175D3DCCD1}">
              <a14:hiddenFill xmlns:a14="http://schemas.microsoft.com/office/drawing/2010/main">
                <a:solidFill>
                  <a:srgbClr val="FFFFFF"/>
                </a:solidFill>
              </a14:hiddenFill>
            </a:ext>
          </a:extLst>
        </p:spPr>
      </p:pic>
      <p:pic>
        <p:nvPicPr>
          <p:cNvPr id="14" name="Imagen 13">
            <a:extLst>
              <a:ext uri="{FF2B5EF4-FFF2-40B4-BE49-F238E27FC236}">
                <a16:creationId xmlns:a16="http://schemas.microsoft.com/office/drawing/2014/main" id="{3CD4544A-7A19-4E43-A070-4973A973E981}"/>
              </a:ext>
            </a:extLst>
          </p:cNvPr>
          <p:cNvPicPr>
            <a:picLocks noChangeAspect="1"/>
          </p:cNvPicPr>
          <p:nvPr/>
        </p:nvPicPr>
        <p:blipFill rotWithShape="1">
          <a:blip r:embed="rId5"/>
          <a:srcRect t="4793"/>
          <a:stretch/>
        </p:blipFill>
        <p:spPr>
          <a:xfrm>
            <a:off x="1340710" y="2225644"/>
            <a:ext cx="8320022" cy="1133558"/>
          </a:xfrm>
          <a:prstGeom prst="rect">
            <a:avLst/>
          </a:prstGeom>
        </p:spPr>
      </p:pic>
    </p:spTree>
    <p:extLst>
      <p:ext uri="{BB962C8B-B14F-4D97-AF65-F5344CB8AC3E}">
        <p14:creationId xmlns:p14="http://schemas.microsoft.com/office/powerpoint/2010/main" val="11136661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duotone>
              <a:schemeClr val="accent2">
                <a:shade val="45000"/>
                <a:satMod val="135000"/>
              </a:schemeClr>
              <a:prstClr val="white"/>
            </a:duotone>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1202719" y="942974"/>
            <a:ext cx="7975771" cy="5215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Título"/>
          <p:cNvSpPr>
            <a:spLocks noGrp="1"/>
          </p:cNvSpPr>
          <p:nvPr>
            <p:ph type="title"/>
          </p:nvPr>
        </p:nvSpPr>
        <p:spPr>
          <a:xfrm>
            <a:off x="677333" y="609600"/>
            <a:ext cx="10133541" cy="1104900"/>
          </a:xfrm>
        </p:spPr>
        <p:txBody>
          <a:bodyPr>
            <a:noAutofit/>
          </a:bodyPr>
          <a:lstStyle/>
          <a:p>
            <a:r>
              <a:rPr lang="ca-ES" b="1" dirty="0"/>
              <a:t>2. </a:t>
            </a:r>
            <a:r>
              <a:rPr lang="ca-ES" b="1" dirty="0" err="1"/>
              <a:t>Who</a:t>
            </a:r>
            <a:r>
              <a:rPr lang="ca-ES" b="1" dirty="0"/>
              <a:t>, </a:t>
            </a:r>
            <a:r>
              <a:rPr lang="ca-ES" b="1" dirty="0" err="1"/>
              <a:t>when</a:t>
            </a:r>
            <a:r>
              <a:rPr lang="ca-ES" b="1" dirty="0"/>
              <a:t> </a:t>
            </a:r>
            <a:r>
              <a:rPr lang="ca-ES" b="1" dirty="0" err="1"/>
              <a:t>and</a:t>
            </a:r>
            <a:r>
              <a:rPr lang="ca-ES" b="1" dirty="0"/>
              <a:t> </a:t>
            </a:r>
            <a:r>
              <a:rPr lang="ca-ES" b="1" dirty="0" err="1"/>
              <a:t>why</a:t>
            </a:r>
            <a:r>
              <a:rPr lang="ca-ES" b="1" dirty="0"/>
              <a:t>? (II)</a:t>
            </a:r>
            <a:endParaRPr lang="es-ES" b="1" dirty="0"/>
          </a:p>
        </p:txBody>
      </p:sp>
      <p:sp>
        <p:nvSpPr>
          <p:cNvPr id="3" name="2 Marcador de contenido"/>
          <p:cNvSpPr>
            <a:spLocks noGrp="1"/>
          </p:cNvSpPr>
          <p:nvPr>
            <p:ph idx="1"/>
          </p:nvPr>
        </p:nvSpPr>
        <p:spPr>
          <a:xfrm>
            <a:off x="1857374" y="6026798"/>
            <a:ext cx="7019926" cy="464915"/>
          </a:xfrm>
        </p:spPr>
        <p:txBody>
          <a:bodyPr>
            <a:normAutofit/>
          </a:bodyPr>
          <a:lstStyle/>
          <a:p>
            <a:pPr marL="0" indent="0">
              <a:buNone/>
            </a:pPr>
            <a:r>
              <a:rPr lang="ca-ES" sz="1600" dirty="0"/>
              <a:t>Fuente: FUSIONS, </a:t>
            </a:r>
            <a:r>
              <a:rPr lang="en-US" sz="1600" i="1" dirty="0"/>
              <a:t>Estimates of European food waste level</a:t>
            </a:r>
            <a:r>
              <a:rPr lang="en-US" sz="1600" dirty="0"/>
              <a:t>, </a:t>
            </a:r>
            <a:r>
              <a:rPr lang="ca-ES" sz="1600" dirty="0"/>
              <a:t>2016</a:t>
            </a:r>
            <a:endParaRPr lang="en-US" sz="1600" dirty="0"/>
          </a:p>
          <a:p>
            <a:endParaRPr lang="en-US" sz="1600" dirty="0"/>
          </a:p>
        </p:txBody>
      </p:sp>
      <p:sp>
        <p:nvSpPr>
          <p:cNvPr id="4" name="3 Rectángulo"/>
          <p:cNvSpPr/>
          <p:nvPr/>
        </p:nvSpPr>
        <p:spPr>
          <a:xfrm>
            <a:off x="4867275" y="1905000"/>
            <a:ext cx="838200" cy="1524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6" name="5 Rectángulo"/>
          <p:cNvSpPr/>
          <p:nvPr/>
        </p:nvSpPr>
        <p:spPr>
          <a:xfrm>
            <a:off x="3067050" y="3550656"/>
            <a:ext cx="838200" cy="192669"/>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7" name="6 Rectángulo"/>
          <p:cNvSpPr/>
          <p:nvPr/>
        </p:nvSpPr>
        <p:spPr>
          <a:xfrm>
            <a:off x="5857875" y="3067050"/>
            <a:ext cx="838200" cy="1524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8" name="7 Rectángulo"/>
          <p:cNvSpPr/>
          <p:nvPr/>
        </p:nvSpPr>
        <p:spPr>
          <a:xfrm>
            <a:off x="5190605" y="4857750"/>
            <a:ext cx="953020" cy="1524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9" name="8 Rectángulo"/>
          <p:cNvSpPr/>
          <p:nvPr/>
        </p:nvSpPr>
        <p:spPr>
          <a:xfrm>
            <a:off x="6629399" y="4486274"/>
            <a:ext cx="1076325" cy="37147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094553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duotone>
              <a:schemeClr val="accent2">
                <a:shade val="45000"/>
                <a:satMod val="135000"/>
              </a:schemeClr>
              <a:prstClr val="white"/>
            </a:duotone>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1231555" y="942975"/>
            <a:ext cx="7975771" cy="5215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Título"/>
          <p:cNvSpPr>
            <a:spLocks noGrp="1"/>
          </p:cNvSpPr>
          <p:nvPr>
            <p:ph type="title"/>
          </p:nvPr>
        </p:nvSpPr>
        <p:spPr>
          <a:xfrm>
            <a:off x="677333" y="609600"/>
            <a:ext cx="10133541" cy="1104900"/>
          </a:xfrm>
        </p:spPr>
        <p:txBody>
          <a:bodyPr>
            <a:noAutofit/>
          </a:bodyPr>
          <a:lstStyle/>
          <a:p>
            <a:r>
              <a:rPr lang="ca-ES" b="1" dirty="0"/>
              <a:t>2. </a:t>
            </a:r>
            <a:r>
              <a:rPr lang="ca-ES" b="1" dirty="0" err="1"/>
              <a:t>Who</a:t>
            </a:r>
            <a:r>
              <a:rPr lang="ca-ES" b="1" dirty="0"/>
              <a:t>, </a:t>
            </a:r>
            <a:r>
              <a:rPr lang="ca-ES" b="1" dirty="0" err="1"/>
              <a:t>when</a:t>
            </a:r>
            <a:r>
              <a:rPr lang="ca-ES" b="1" dirty="0"/>
              <a:t> </a:t>
            </a:r>
            <a:r>
              <a:rPr lang="ca-ES" b="1" dirty="0" err="1"/>
              <a:t>and</a:t>
            </a:r>
            <a:r>
              <a:rPr lang="ca-ES" b="1" dirty="0"/>
              <a:t> </a:t>
            </a:r>
            <a:r>
              <a:rPr lang="ca-ES" b="1" dirty="0" err="1"/>
              <a:t>why</a:t>
            </a:r>
            <a:r>
              <a:rPr lang="ca-ES" b="1" dirty="0"/>
              <a:t>? (III)</a:t>
            </a:r>
            <a:endParaRPr lang="es-ES" b="1" dirty="0"/>
          </a:p>
        </p:txBody>
      </p:sp>
      <p:sp>
        <p:nvSpPr>
          <p:cNvPr id="3" name="2 Marcador de contenido"/>
          <p:cNvSpPr>
            <a:spLocks noGrp="1"/>
          </p:cNvSpPr>
          <p:nvPr>
            <p:ph idx="1"/>
          </p:nvPr>
        </p:nvSpPr>
        <p:spPr>
          <a:xfrm>
            <a:off x="1857374" y="6026798"/>
            <a:ext cx="7019926" cy="464915"/>
          </a:xfrm>
        </p:spPr>
        <p:txBody>
          <a:bodyPr>
            <a:normAutofit/>
          </a:bodyPr>
          <a:lstStyle/>
          <a:p>
            <a:pPr marL="0" indent="0">
              <a:buNone/>
            </a:pPr>
            <a:r>
              <a:rPr lang="ca-ES" sz="1600" dirty="0"/>
              <a:t>Fuente: FUSIONS, </a:t>
            </a:r>
            <a:r>
              <a:rPr lang="en-US" sz="1600" i="1" dirty="0"/>
              <a:t>Estimates of European food waste level</a:t>
            </a:r>
            <a:r>
              <a:rPr lang="en-US" sz="1600" dirty="0"/>
              <a:t>, </a:t>
            </a:r>
            <a:r>
              <a:rPr lang="ca-ES" sz="1600" dirty="0"/>
              <a:t>2016</a:t>
            </a:r>
            <a:endParaRPr lang="en-US" sz="1600" dirty="0"/>
          </a:p>
          <a:p>
            <a:endParaRPr lang="en-US" sz="1600" dirty="0"/>
          </a:p>
        </p:txBody>
      </p:sp>
    </p:spTree>
    <p:extLst>
      <p:ext uri="{BB962C8B-B14F-4D97-AF65-F5344CB8AC3E}">
        <p14:creationId xmlns:p14="http://schemas.microsoft.com/office/powerpoint/2010/main" val="21609211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696143" y="1173509"/>
            <a:ext cx="9295581" cy="5560666"/>
          </a:xfrm>
        </p:spPr>
        <p:txBody>
          <a:bodyPr numCol="2">
            <a:normAutofit fontScale="92500" lnSpcReduction="10000"/>
          </a:bodyPr>
          <a:lstStyle/>
          <a:p>
            <a:r>
              <a:rPr lang="en-US" sz="2400" b="1" dirty="0"/>
              <a:t>Production – Primary sector</a:t>
            </a:r>
            <a:r>
              <a:rPr lang="en-US" sz="2400" dirty="0"/>
              <a:t>	</a:t>
            </a:r>
          </a:p>
          <a:p>
            <a:pPr lvl="1"/>
            <a:r>
              <a:rPr lang="en-US" sz="2000" dirty="0"/>
              <a:t>Surplus </a:t>
            </a:r>
          </a:p>
          <a:p>
            <a:pPr lvl="1"/>
            <a:r>
              <a:rPr lang="en-US" sz="2000" dirty="0"/>
              <a:t>Technical conditions, R+D+I</a:t>
            </a:r>
          </a:p>
          <a:p>
            <a:pPr lvl="1"/>
            <a:r>
              <a:rPr lang="en-US" sz="2000" dirty="0"/>
              <a:t>Disconformity with “quality standards”</a:t>
            </a:r>
          </a:p>
          <a:p>
            <a:pPr lvl="1"/>
            <a:r>
              <a:rPr lang="en-US" sz="2000" dirty="0"/>
              <a:t>Storage conditions</a:t>
            </a:r>
          </a:p>
          <a:p>
            <a:r>
              <a:rPr lang="en-US" sz="2400" b="1" dirty="0"/>
              <a:t>Transformation/Processing</a:t>
            </a:r>
          </a:p>
          <a:p>
            <a:pPr lvl="1"/>
            <a:r>
              <a:rPr lang="en-US" sz="2000" dirty="0"/>
              <a:t>Technical conditions</a:t>
            </a:r>
          </a:p>
          <a:p>
            <a:pPr lvl="1"/>
            <a:r>
              <a:rPr lang="en-US" sz="2400" dirty="0"/>
              <a:t>R+D+I</a:t>
            </a:r>
          </a:p>
          <a:p>
            <a:r>
              <a:rPr lang="en-US" sz="2400" b="1" dirty="0"/>
              <a:t>Transportation</a:t>
            </a:r>
          </a:p>
          <a:p>
            <a:pPr lvl="1"/>
            <a:r>
              <a:rPr lang="en-US" sz="2000" dirty="0"/>
              <a:t>Technical conditions</a:t>
            </a:r>
          </a:p>
          <a:p>
            <a:pPr lvl="1"/>
            <a:r>
              <a:rPr lang="en-US" sz="2000" dirty="0"/>
              <a:t>R+D+I</a:t>
            </a:r>
          </a:p>
          <a:p>
            <a:r>
              <a:rPr lang="en-US" sz="2400" b="1" dirty="0"/>
              <a:t>Wholesale and retail</a:t>
            </a:r>
          </a:p>
          <a:p>
            <a:pPr lvl="1"/>
            <a:r>
              <a:rPr lang="en-US" sz="2000" dirty="0"/>
              <a:t>Stocks – Offer/Demand</a:t>
            </a:r>
          </a:p>
          <a:p>
            <a:pPr lvl="1"/>
            <a:r>
              <a:rPr lang="en-US" sz="2000" dirty="0"/>
              <a:t>Packaging</a:t>
            </a:r>
          </a:p>
          <a:p>
            <a:pPr lvl="1"/>
            <a:r>
              <a:rPr lang="en-US" sz="2000" dirty="0"/>
              <a:t>Loose foods </a:t>
            </a:r>
          </a:p>
          <a:p>
            <a:pPr lvl="1"/>
            <a:r>
              <a:rPr lang="en-US" sz="2000" dirty="0"/>
              <a:t>Marketing strategies (buy 2 get 1 free; full stacks) </a:t>
            </a:r>
          </a:p>
          <a:p>
            <a:pPr lvl="1"/>
            <a:r>
              <a:rPr lang="en-US" sz="2000" dirty="0"/>
              <a:t>Disconformity with “quality standards”</a:t>
            </a:r>
          </a:p>
          <a:p>
            <a:r>
              <a:rPr lang="en-US" sz="2400" b="1" dirty="0"/>
              <a:t>Food services</a:t>
            </a:r>
          </a:p>
          <a:p>
            <a:pPr lvl="1"/>
            <a:r>
              <a:rPr lang="en-US" sz="2000" dirty="0"/>
              <a:t>Big portions</a:t>
            </a:r>
          </a:p>
          <a:p>
            <a:r>
              <a:rPr lang="en-US" sz="2400" b="1" dirty="0"/>
              <a:t>Final consumers/Households</a:t>
            </a:r>
          </a:p>
          <a:p>
            <a:pPr lvl="1"/>
            <a:r>
              <a:rPr lang="en-US" sz="2000" dirty="0"/>
              <a:t>Lack of awareness</a:t>
            </a:r>
          </a:p>
          <a:p>
            <a:pPr lvl="1"/>
            <a:r>
              <a:rPr lang="en-US" sz="2000" dirty="0"/>
              <a:t>Lack of planning</a:t>
            </a:r>
          </a:p>
          <a:p>
            <a:pPr lvl="1"/>
            <a:r>
              <a:rPr lang="en-US" sz="2000" dirty="0"/>
              <a:t>Lack of knowledge (cooking abilities, leftovers, etc.)</a:t>
            </a:r>
          </a:p>
          <a:p>
            <a:pPr lvl="1"/>
            <a:r>
              <a:rPr lang="en-US" sz="2000" dirty="0"/>
              <a:t>Best before vs. use by</a:t>
            </a:r>
          </a:p>
          <a:p>
            <a:pPr lvl="1"/>
            <a:r>
              <a:rPr lang="en-US" sz="2000" dirty="0"/>
              <a:t>Cultural factors</a:t>
            </a:r>
          </a:p>
          <a:p>
            <a:endParaRPr lang="en-US" sz="1100" dirty="0"/>
          </a:p>
        </p:txBody>
      </p:sp>
      <p:sp>
        <p:nvSpPr>
          <p:cNvPr id="4" name="1 Título">
            <a:extLst>
              <a:ext uri="{FF2B5EF4-FFF2-40B4-BE49-F238E27FC236}">
                <a16:creationId xmlns:a16="http://schemas.microsoft.com/office/drawing/2014/main" id="{53193CFA-E6F2-4C56-B7A8-7FEACDB146B1}"/>
              </a:ext>
            </a:extLst>
          </p:cNvPr>
          <p:cNvSpPr txBox="1">
            <a:spLocks/>
          </p:cNvSpPr>
          <p:nvPr/>
        </p:nvSpPr>
        <p:spPr>
          <a:xfrm>
            <a:off x="591608" y="323850"/>
            <a:ext cx="10133541" cy="600075"/>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b="1" dirty="0"/>
              <a:t>2. Who, when and why? (IV)</a:t>
            </a:r>
          </a:p>
        </p:txBody>
      </p:sp>
    </p:spTree>
    <p:extLst>
      <p:ext uri="{BB962C8B-B14F-4D97-AF65-F5344CB8AC3E}">
        <p14:creationId xmlns:p14="http://schemas.microsoft.com/office/powerpoint/2010/main" val="21378571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0302FBC-DDD1-4A8D-B6EA-D84D5259DB8B}"/>
              </a:ext>
            </a:extLst>
          </p:cNvPr>
          <p:cNvSpPr>
            <a:spLocks noGrp="1"/>
          </p:cNvSpPr>
          <p:nvPr>
            <p:ph type="title"/>
          </p:nvPr>
        </p:nvSpPr>
        <p:spPr>
          <a:xfrm>
            <a:off x="677334" y="609600"/>
            <a:ext cx="8596668" cy="638175"/>
          </a:xfrm>
        </p:spPr>
        <p:txBody>
          <a:bodyPr>
            <a:normAutofit fontScale="90000"/>
          </a:bodyPr>
          <a:lstStyle/>
          <a:p>
            <a:r>
              <a:rPr lang="es-ES" b="1" dirty="0"/>
              <a:t>1+2. </a:t>
            </a:r>
            <a:r>
              <a:rPr lang="es-ES" b="1" dirty="0" err="1"/>
              <a:t>To</a:t>
            </a:r>
            <a:r>
              <a:rPr lang="es-ES" b="1" dirty="0"/>
              <a:t> sum up</a:t>
            </a:r>
          </a:p>
        </p:txBody>
      </p:sp>
      <p:sp>
        <p:nvSpPr>
          <p:cNvPr id="3" name="Marcador de contenido 2">
            <a:extLst>
              <a:ext uri="{FF2B5EF4-FFF2-40B4-BE49-F238E27FC236}">
                <a16:creationId xmlns:a16="http://schemas.microsoft.com/office/drawing/2014/main" id="{04C8551F-51EF-4AA0-9CF9-F806306F3154}"/>
              </a:ext>
            </a:extLst>
          </p:cNvPr>
          <p:cNvSpPr>
            <a:spLocks noGrp="1"/>
          </p:cNvSpPr>
          <p:nvPr>
            <p:ph idx="1"/>
          </p:nvPr>
        </p:nvSpPr>
        <p:spPr>
          <a:xfrm>
            <a:off x="677334" y="1657350"/>
            <a:ext cx="8971491" cy="3952875"/>
          </a:xfrm>
        </p:spPr>
        <p:txBody>
          <a:bodyPr>
            <a:normAutofit/>
          </a:bodyPr>
          <a:lstStyle/>
          <a:p>
            <a:r>
              <a:rPr lang="en-US" sz="2800" dirty="0"/>
              <a:t>Food waste is a </a:t>
            </a:r>
            <a:r>
              <a:rPr lang="en-US" sz="2800" b="1" dirty="0"/>
              <a:t>relevant problem</a:t>
            </a:r>
            <a:r>
              <a:rPr lang="en-US" sz="2800" dirty="0"/>
              <a:t>, with social, economic and environmental consequences</a:t>
            </a:r>
          </a:p>
          <a:p>
            <a:r>
              <a:rPr lang="en-US" sz="2800" dirty="0"/>
              <a:t>It is a </a:t>
            </a:r>
            <a:r>
              <a:rPr lang="en-US" sz="2800" b="1" dirty="0"/>
              <a:t>complex problem</a:t>
            </a:r>
            <a:r>
              <a:rPr lang="en-US" sz="2800" dirty="0"/>
              <a:t>, to which a wide number of causes and subjects contribute along the whole food chain </a:t>
            </a:r>
          </a:p>
          <a:p>
            <a:r>
              <a:rPr lang="en-US" sz="2800" dirty="0"/>
              <a:t>It is part of the </a:t>
            </a:r>
            <a:r>
              <a:rPr lang="en-US" sz="2800" b="1" dirty="0"/>
              <a:t>international</a:t>
            </a:r>
            <a:r>
              <a:rPr lang="en-US" sz="2800" dirty="0"/>
              <a:t> and </a:t>
            </a:r>
            <a:r>
              <a:rPr lang="en-US" sz="2800" b="1" dirty="0"/>
              <a:t>national agenda</a:t>
            </a:r>
          </a:p>
          <a:p>
            <a:pPr lvl="1"/>
            <a:r>
              <a:rPr lang="en-US" sz="2200" dirty="0"/>
              <a:t>Italy, France, USA, among others </a:t>
            </a:r>
          </a:p>
          <a:p>
            <a:pPr lvl="1"/>
            <a:r>
              <a:rPr lang="en-US" sz="2600" dirty="0"/>
              <a:t>UN, FAO, EU</a:t>
            </a:r>
          </a:p>
          <a:p>
            <a:pPr lvl="1"/>
            <a:endParaRPr lang="en-US" sz="2600" dirty="0"/>
          </a:p>
          <a:p>
            <a:endParaRPr lang="en-US" sz="2800" dirty="0"/>
          </a:p>
          <a:p>
            <a:endParaRPr lang="en-US" sz="2800" dirty="0"/>
          </a:p>
        </p:txBody>
      </p:sp>
    </p:spTree>
    <p:extLst>
      <p:ext uri="{BB962C8B-B14F-4D97-AF65-F5344CB8AC3E}">
        <p14:creationId xmlns:p14="http://schemas.microsoft.com/office/powerpoint/2010/main" val="18847622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a:extLst>
              <a:ext uri="{FF2B5EF4-FFF2-40B4-BE49-F238E27FC236}">
                <a16:creationId xmlns:a16="http://schemas.microsoft.com/office/drawing/2014/main" id="{CDEA9AA6-9AA0-48B4-8B2C-5244744731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4747" y="3200699"/>
            <a:ext cx="6296877" cy="345380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a:extLst>
              <a:ext uri="{FF2B5EF4-FFF2-40B4-BE49-F238E27FC236}">
                <a16:creationId xmlns:a16="http://schemas.microsoft.com/office/drawing/2014/main" id="{62604B54-68F8-4337-BC3C-06AD9D748F4A}"/>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40376" y="203497"/>
            <a:ext cx="6907607" cy="34538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uadroTexto 2">
            <a:extLst>
              <a:ext uri="{FF2B5EF4-FFF2-40B4-BE49-F238E27FC236}">
                <a16:creationId xmlns:a16="http://schemas.microsoft.com/office/drawing/2014/main" id="{25AFA682-716F-4C01-818C-5E743C5BD3ED}"/>
              </a:ext>
            </a:extLst>
          </p:cNvPr>
          <p:cNvSpPr txBox="1"/>
          <p:nvPr/>
        </p:nvSpPr>
        <p:spPr>
          <a:xfrm>
            <a:off x="530676" y="3829579"/>
            <a:ext cx="4955724" cy="2554545"/>
          </a:xfrm>
          <a:prstGeom prst="rect">
            <a:avLst/>
          </a:prstGeom>
          <a:noFill/>
        </p:spPr>
        <p:txBody>
          <a:bodyPr wrap="square" rtlCol="0">
            <a:spAutoFit/>
          </a:bodyPr>
          <a:lstStyle/>
          <a:p>
            <a:r>
              <a:rPr lang="es-ES" sz="2000" b="1" u="sng" dirty="0">
                <a:latin typeface="+mj-lt"/>
              </a:rPr>
              <a:t>SDG </a:t>
            </a:r>
            <a:r>
              <a:rPr lang="es-ES" sz="2000" b="1" u="sng" dirty="0" err="1">
                <a:latin typeface="+mj-lt"/>
              </a:rPr>
              <a:t>nº</a:t>
            </a:r>
            <a:r>
              <a:rPr lang="es-ES" sz="2000" b="1" u="sng" dirty="0">
                <a:latin typeface="+mj-lt"/>
              </a:rPr>
              <a:t> 12</a:t>
            </a:r>
            <a:r>
              <a:rPr lang="es-ES" sz="2000" dirty="0">
                <a:solidFill>
                  <a:schemeClr val="accent1"/>
                </a:solidFill>
                <a:latin typeface="+mj-lt"/>
              </a:rPr>
              <a:t>:</a:t>
            </a:r>
            <a:r>
              <a:rPr lang="en-US" sz="2000" b="0" i="0" dirty="0">
                <a:solidFill>
                  <a:schemeClr val="accent1"/>
                </a:solidFill>
                <a:effectLst/>
                <a:latin typeface="+mj-lt"/>
              </a:rPr>
              <a:t> </a:t>
            </a:r>
            <a:r>
              <a:rPr lang="en-US" sz="2000" b="1" i="0" dirty="0">
                <a:solidFill>
                  <a:schemeClr val="accent1"/>
                </a:solidFill>
                <a:effectLst/>
                <a:latin typeface="+mj-lt"/>
              </a:rPr>
              <a:t>Ensure sustainable consumption and production patterns</a:t>
            </a:r>
          </a:p>
          <a:p>
            <a:endParaRPr lang="es-ES" sz="2000" dirty="0">
              <a:solidFill>
                <a:schemeClr val="accent1"/>
              </a:solidFill>
              <a:latin typeface="+mj-lt"/>
            </a:endParaRPr>
          </a:p>
          <a:p>
            <a:r>
              <a:rPr lang="es-ES" sz="2000" dirty="0">
                <a:latin typeface="+mj-lt"/>
              </a:rPr>
              <a:t>Target 12.3: </a:t>
            </a:r>
            <a:r>
              <a:rPr lang="en-US" sz="2000" dirty="0">
                <a:latin typeface="+mj-lt"/>
              </a:rPr>
              <a:t>By 2030, </a:t>
            </a:r>
            <a:r>
              <a:rPr lang="en-US" sz="2000" b="1" dirty="0">
                <a:solidFill>
                  <a:schemeClr val="accent1"/>
                </a:solidFill>
                <a:latin typeface="+mj-lt"/>
              </a:rPr>
              <a:t>halve per capita </a:t>
            </a:r>
            <a:r>
              <a:rPr lang="en-US" sz="2000" b="1" dirty="0">
                <a:latin typeface="+mj-lt"/>
              </a:rPr>
              <a:t>global food waste at the retail and consumer levels</a:t>
            </a:r>
            <a:r>
              <a:rPr lang="en-US" sz="2000" dirty="0">
                <a:latin typeface="+mj-lt"/>
              </a:rPr>
              <a:t> and </a:t>
            </a:r>
            <a:r>
              <a:rPr lang="en-US" sz="2000" b="1" dirty="0">
                <a:solidFill>
                  <a:schemeClr val="accent1"/>
                </a:solidFill>
                <a:latin typeface="+mj-lt"/>
              </a:rPr>
              <a:t>reduce food losses</a:t>
            </a:r>
            <a:r>
              <a:rPr lang="en-US" sz="2000" b="1" dirty="0">
                <a:latin typeface="+mj-lt"/>
              </a:rPr>
              <a:t> along production and supply chains</a:t>
            </a:r>
            <a:r>
              <a:rPr lang="en-US" sz="2000" dirty="0">
                <a:latin typeface="+mj-lt"/>
              </a:rPr>
              <a:t>, including post-harvest losses</a:t>
            </a:r>
            <a:r>
              <a:rPr lang="es-ES" sz="2000" i="0" dirty="0">
                <a:effectLst/>
                <a:latin typeface="+mj-lt"/>
              </a:rPr>
              <a:t>.</a:t>
            </a:r>
            <a:endParaRPr lang="es-ES" sz="2000" dirty="0">
              <a:latin typeface="+mj-lt"/>
            </a:endParaRPr>
          </a:p>
        </p:txBody>
      </p:sp>
    </p:spTree>
    <p:extLst>
      <p:ext uri="{BB962C8B-B14F-4D97-AF65-F5344CB8AC3E}">
        <p14:creationId xmlns:p14="http://schemas.microsoft.com/office/powerpoint/2010/main" val="22333202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072977" y="5191125"/>
            <a:ext cx="9128298" cy="628650"/>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3C3308E1-7B5E-4246-8854-961752D679AF}"/>
              </a:ext>
            </a:extLst>
          </p:cNvPr>
          <p:cNvSpPr>
            <a:spLocks noGrp="1"/>
          </p:cNvSpPr>
          <p:nvPr>
            <p:ph type="title"/>
          </p:nvPr>
        </p:nvSpPr>
        <p:spPr>
          <a:xfrm>
            <a:off x="753534" y="219075"/>
            <a:ext cx="8981016" cy="647700"/>
          </a:xfrm>
        </p:spPr>
        <p:txBody>
          <a:bodyPr>
            <a:normAutofit fontScale="90000"/>
          </a:bodyPr>
          <a:lstStyle/>
          <a:p>
            <a:r>
              <a:rPr lang="es-ES" b="1" dirty="0"/>
              <a:t>3. </a:t>
            </a:r>
            <a:r>
              <a:rPr lang="en-US" sz="3600" b="1" dirty="0"/>
              <a:t>The European Union and its approach (I)</a:t>
            </a:r>
            <a:endParaRPr lang="es-ES" b="1" dirty="0"/>
          </a:p>
        </p:txBody>
      </p:sp>
      <p:sp>
        <p:nvSpPr>
          <p:cNvPr id="3" name="Marcador de contenido 2">
            <a:extLst>
              <a:ext uri="{FF2B5EF4-FFF2-40B4-BE49-F238E27FC236}">
                <a16:creationId xmlns:a16="http://schemas.microsoft.com/office/drawing/2014/main" id="{01771794-B3DF-4BED-AE39-82DC0BCE8F72}"/>
              </a:ext>
            </a:extLst>
          </p:cNvPr>
          <p:cNvSpPr>
            <a:spLocks noGrp="1"/>
          </p:cNvSpPr>
          <p:nvPr>
            <p:ph idx="1"/>
          </p:nvPr>
        </p:nvSpPr>
        <p:spPr>
          <a:xfrm>
            <a:off x="753534" y="990600"/>
            <a:ext cx="9219141" cy="5724525"/>
          </a:xfrm>
        </p:spPr>
        <p:txBody>
          <a:bodyPr>
            <a:normAutofit fontScale="92500" lnSpcReduction="20000"/>
          </a:bodyPr>
          <a:lstStyle/>
          <a:p>
            <a:pPr marL="0" indent="0">
              <a:buNone/>
            </a:pPr>
            <a:r>
              <a:rPr lang="en-US" sz="2000" b="1" dirty="0"/>
              <a:t>A long path, still being walked:</a:t>
            </a:r>
          </a:p>
          <a:p>
            <a:r>
              <a:rPr lang="en-US" sz="2000" b="1" dirty="0"/>
              <a:t>FUSIONS Project </a:t>
            </a:r>
            <a:r>
              <a:rPr lang="en-US" sz="2000" dirty="0"/>
              <a:t>(Food Use for Social Innovation by </a:t>
            </a:r>
            <a:r>
              <a:rPr lang="en-US" sz="2000" dirty="0" err="1"/>
              <a:t>Optimising</a:t>
            </a:r>
            <a:r>
              <a:rPr lang="en-US" sz="2000" dirty="0"/>
              <a:t> Waste Prevention Strategies), research project established by the EC between 2012 and 2016.</a:t>
            </a:r>
            <a:endParaRPr lang="en-US" sz="2000" b="1" dirty="0"/>
          </a:p>
          <a:p>
            <a:r>
              <a:rPr lang="en-US" sz="2000" b="1" dirty="0"/>
              <a:t>First Circular Economy Plan</a:t>
            </a:r>
            <a:r>
              <a:rPr lang="en-US" sz="2000" dirty="0"/>
              <a:t>, launched in 2015.</a:t>
            </a:r>
          </a:p>
          <a:p>
            <a:r>
              <a:rPr lang="en-US" sz="2000" b="1" dirty="0"/>
              <a:t>Refresh Project </a:t>
            </a:r>
            <a:r>
              <a:rPr lang="en-US" sz="2000" dirty="0"/>
              <a:t>(Resource Efficient Food and </a:t>
            </a:r>
            <a:r>
              <a:rPr lang="en-US" sz="2000" dirty="0" err="1"/>
              <a:t>dRink</a:t>
            </a:r>
            <a:r>
              <a:rPr lang="en-US" sz="2000" dirty="0"/>
              <a:t> for the Entire Supply Chain), research project established between 2015 and 2019 within the H2020 Framework Program </a:t>
            </a:r>
          </a:p>
          <a:p>
            <a:r>
              <a:rPr lang="en-US" sz="2000" b="1" dirty="0"/>
              <a:t>EU Platform on Food Losses and Food Waste (FLW)</a:t>
            </a:r>
            <a:r>
              <a:rPr lang="en-US" sz="2000" dirty="0"/>
              <a:t> was established in 2016, bringing together EU institutions, experts from the EU countries and relevant stakeholders selected through an open call for applications. The Platform aims to support all actors in: defining measures needed to prevent food waste; sharing best practice; and evaluating progress made over time.</a:t>
            </a:r>
          </a:p>
          <a:p>
            <a:r>
              <a:rPr lang="en-US" sz="2000" b="1" dirty="0"/>
              <a:t>European </a:t>
            </a:r>
            <a:r>
              <a:rPr lang="en-US" sz="2000" b="1" dirty="0" err="1"/>
              <a:t>Commisson</a:t>
            </a:r>
            <a:r>
              <a:rPr lang="en-US" sz="2000" b="1" dirty="0"/>
              <a:t> </a:t>
            </a:r>
            <a:r>
              <a:rPr lang="en-US" sz="2000" dirty="0"/>
              <a:t>and </a:t>
            </a:r>
            <a:r>
              <a:rPr lang="en-US" sz="2000" b="1" dirty="0"/>
              <a:t>European Parliament</a:t>
            </a:r>
            <a:r>
              <a:rPr lang="en-US" sz="2000" dirty="0"/>
              <a:t>, with a number of </a:t>
            </a:r>
            <a:r>
              <a:rPr lang="en-US" sz="2000" b="1" dirty="0"/>
              <a:t>guidelines</a:t>
            </a:r>
            <a:r>
              <a:rPr lang="en-US" sz="2000" dirty="0"/>
              <a:t> and </a:t>
            </a:r>
            <a:r>
              <a:rPr lang="en-US" sz="2000" b="1" dirty="0"/>
              <a:t>resolutions</a:t>
            </a:r>
            <a:r>
              <a:rPr lang="en-US" sz="2000" dirty="0"/>
              <a:t> relating to food loss and waste.</a:t>
            </a:r>
          </a:p>
          <a:p>
            <a:r>
              <a:rPr lang="en-US" sz="2000" b="1" dirty="0"/>
              <a:t>Circular Economy Package 2018 </a:t>
            </a:r>
            <a:r>
              <a:rPr lang="en-US" sz="2000" dirty="0">
                <a:sym typeface="Wingdings" panose="05000000000000000000" pitchFamily="2" charset="2"/>
              </a:rPr>
              <a:t> </a:t>
            </a:r>
            <a:r>
              <a:rPr lang="en-US" sz="2000" dirty="0"/>
              <a:t>The </a:t>
            </a:r>
            <a:r>
              <a:rPr lang="en-US" sz="2000" b="1" dirty="0"/>
              <a:t>amendment</a:t>
            </a:r>
            <a:r>
              <a:rPr lang="en-US" sz="2000" dirty="0"/>
              <a:t> of the </a:t>
            </a:r>
            <a:r>
              <a:rPr lang="en-US" sz="2000" b="1" dirty="0"/>
              <a:t>Waste Framework Directive (WFD)</a:t>
            </a:r>
            <a:r>
              <a:rPr lang="en-US" sz="2000" dirty="0">
                <a:sym typeface="Wingdings" panose="05000000000000000000" pitchFamily="2" charset="2"/>
              </a:rPr>
              <a:t> </a:t>
            </a:r>
            <a:r>
              <a:rPr lang="en-US" sz="2000" b="1" i="1" dirty="0"/>
              <a:t>landmark </a:t>
            </a:r>
            <a:r>
              <a:rPr lang="en-US" sz="2000" dirty="0"/>
              <a:t>in the process</a:t>
            </a:r>
          </a:p>
          <a:p>
            <a:r>
              <a:rPr lang="en-US" sz="2000" b="1" i="1" dirty="0"/>
              <a:t>European Green Deal</a:t>
            </a:r>
            <a:r>
              <a:rPr lang="en-US" sz="2000" dirty="0"/>
              <a:t> + A </a:t>
            </a:r>
            <a:r>
              <a:rPr lang="en-US" sz="2000" b="1" i="1" dirty="0"/>
              <a:t>new Circular Economy Action Plan </a:t>
            </a:r>
            <a:r>
              <a:rPr lang="en-US" sz="2000" dirty="0"/>
              <a:t>for a Cleaner and More Competitive Europe (2020) + </a:t>
            </a:r>
            <a:r>
              <a:rPr lang="en-US" sz="2000" b="1" i="1" dirty="0"/>
              <a:t>Farm to fork strategy </a:t>
            </a:r>
            <a:r>
              <a:rPr lang="en-US" sz="2000" dirty="0"/>
              <a:t>(2020</a:t>
            </a:r>
            <a:r>
              <a:rPr lang="en-US" sz="2400" dirty="0"/>
              <a:t>)</a:t>
            </a:r>
            <a:endParaRPr lang="en-US" sz="1400" dirty="0"/>
          </a:p>
          <a:p>
            <a:pPr>
              <a:buFont typeface="Wingdings" pitchFamily="2" charset="2"/>
              <a:buChar char="Ø"/>
            </a:pPr>
            <a:endParaRPr lang="en-US" sz="1400" dirty="0"/>
          </a:p>
          <a:p>
            <a:endParaRPr lang="en-US" sz="800" dirty="0"/>
          </a:p>
        </p:txBody>
      </p:sp>
    </p:spTree>
    <p:extLst>
      <p:ext uri="{BB962C8B-B14F-4D97-AF65-F5344CB8AC3E}">
        <p14:creationId xmlns:p14="http://schemas.microsoft.com/office/powerpoint/2010/main" val="31738371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a:extLst>
              <a:ext uri="{FF2B5EF4-FFF2-40B4-BE49-F238E27FC236}">
                <a16:creationId xmlns:a16="http://schemas.microsoft.com/office/drawing/2014/main" id="{30024BC3-C62C-4580-9AD3-E141AAAC9F64}"/>
              </a:ext>
            </a:extLst>
          </p:cNvPr>
          <p:cNvSpPr/>
          <p:nvPr/>
        </p:nvSpPr>
        <p:spPr>
          <a:xfrm>
            <a:off x="730248" y="3762375"/>
            <a:ext cx="7186084" cy="1819276"/>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72A71917-24E2-4DE7-AC03-FE00C2D451AB}"/>
              </a:ext>
            </a:extLst>
          </p:cNvPr>
          <p:cNvSpPr>
            <a:spLocks noGrp="1"/>
          </p:cNvSpPr>
          <p:nvPr>
            <p:ph type="title"/>
          </p:nvPr>
        </p:nvSpPr>
        <p:spPr>
          <a:xfrm>
            <a:off x="658284" y="457200"/>
            <a:ext cx="9381066" cy="723900"/>
          </a:xfrm>
        </p:spPr>
        <p:txBody>
          <a:bodyPr>
            <a:normAutofit fontScale="90000"/>
          </a:bodyPr>
          <a:lstStyle/>
          <a:p>
            <a:r>
              <a:rPr lang="es-ES" b="1" dirty="0"/>
              <a:t>3. </a:t>
            </a:r>
            <a:r>
              <a:rPr lang="en-US" sz="3600" b="1" dirty="0"/>
              <a:t>The European Union and its approach (II)</a:t>
            </a:r>
            <a:endParaRPr lang="es-ES" b="1" dirty="0"/>
          </a:p>
        </p:txBody>
      </p:sp>
      <p:sp>
        <p:nvSpPr>
          <p:cNvPr id="3" name="Marcador de contenido 2">
            <a:extLst>
              <a:ext uri="{FF2B5EF4-FFF2-40B4-BE49-F238E27FC236}">
                <a16:creationId xmlns:a16="http://schemas.microsoft.com/office/drawing/2014/main" id="{983EF180-F68A-42C3-B09B-A8A17CA54383}"/>
              </a:ext>
            </a:extLst>
          </p:cNvPr>
          <p:cNvSpPr>
            <a:spLocks noGrp="1"/>
          </p:cNvSpPr>
          <p:nvPr>
            <p:ph idx="1"/>
          </p:nvPr>
        </p:nvSpPr>
        <p:spPr>
          <a:xfrm>
            <a:off x="730248" y="1181100"/>
            <a:ext cx="10019243" cy="5314950"/>
          </a:xfrm>
        </p:spPr>
        <p:txBody>
          <a:bodyPr>
            <a:normAutofit lnSpcReduction="10000"/>
          </a:bodyPr>
          <a:lstStyle/>
          <a:p>
            <a:r>
              <a:rPr lang="en-US" sz="2000" b="1" dirty="0">
                <a:latin typeface="+mj-lt"/>
              </a:rPr>
              <a:t>Goal</a:t>
            </a:r>
          </a:p>
          <a:p>
            <a:pPr lvl="1"/>
            <a:r>
              <a:rPr lang="en-US" sz="2000" b="1" dirty="0">
                <a:latin typeface="+mj-lt"/>
              </a:rPr>
              <a:t>Contribution to the achievement of SDG 12.3 </a:t>
            </a:r>
            <a:r>
              <a:rPr lang="en-US" sz="2000" dirty="0">
                <a:latin typeface="+mj-lt"/>
              </a:rPr>
              <a:t>(Responsible Consumption and Production): By 2030, halve per capita global food waste at the retail and consumer levels and reduce food losses along production and supply chains, including post-harvest losses</a:t>
            </a:r>
            <a:r>
              <a:rPr lang="es-ES" sz="2000" i="0" dirty="0">
                <a:effectLst/>
                <a:latin typeface="+mj-lt"/>
              </a:rPr>
              <a:t>.</a:t>
            </a:r>
            <a:endParaRPr lang="en-US" sz="2000" dirty="0">
              <a:latin typeface="+mj-lt"/>
            </a:endParaRPr>
          </a:p>
          <a:p>
            <a:pPr lvl="1"/>
            <a:r>
              <a:rPr lang="en-US" sz="2000" dirty="0">
                <a:latin typeface="+mj-lt"/>
              </a:rPr>
              <a:t>It sets its </a:t>
            </a:r>
            <a:r>
              <a:rPr lang="en-US" sz="2000" b="1" dirty="0">
                <a:latin typeface="+mj-lt"/>
              </a:rPr>
              <a:t>own target for the EU</a:t>
            </a:r>
            <a:r>
              <a:rPr lang="en-US" sz="2000" dirty="0">
                <a:latin typeface="+mj-lt"/>
              </a:rPr>
              <a:t>: to achieve a 30% reduction by 2025, before reaching 50% in 2030 (recitals)</a:t>
            </a:r>
          </a:p>
          <a:p>
            <a:pPr lvl="1"/>
            <a:endParaRPr lang="en-US" sz="2000" dirty="0">
              <a:latin typeface="+mj-lt"/>
            </a:endParaRPr>
          </a:p>
          <a:p>
            <a:r>
              <a:rPr lang="en-US" sz="2000" b="1" dirty="0">
                <a:latin typeface="+mj-lt"/>
              </a:rPr>
              <a:t>Keys </a:t>
            </a:r>
            <a:r>
              <a:rPr lang="en-US" sz="2000" dirty="0">
                <a:latin typeface="+mj-lt"/>
              </a:rPr>
              <a:t>to the new regulations on food waste:</a:t>
            </a:r>
          </a:p>
          <a:p>
            <a:pPr lvl="1"/>
            <a:r>
              <a:rPr lang="en-US" sz="2000" dirty="0">
                <a:latin typeface="+mj-lt"/>
              </a:rPr>
              <a:t>Introduction of </a:t>
            </a:r>
            <a:r>
              <a:rPr lang="en-US" sz="2000" b="1" dirty="0">
                <a:solidFill>
                  <a:schemeClr val="accent1"/>
                </a:solidFill>
                <a:latin typeface="+mj-lt"/>
              </a:rPr>
              <a:t>a new concept </a:t>
            </a:r>
            <a:r>
              <a:rPr lang="en-US" sz="2000" dirty="0">
                <a:latin typeface="+mj-lt"/>
              </a:rPr>
              <a:t>of "</a:t>
            </a:r>
            <a:r>
              <a:rPr lang="en-US" sz="2000" b="1" dirty="0">
                <a:latin typeface="+mj-lt"/>
              </a:rPr>
              <a:t>food waste</a:t>
            </a:r>
            <a:r>
              <a:rPr lang="en-US" sz="2000" dirty="0">
                <a:latin typeface="+mj-lt"/>
              </a:rPr>
              <a:t>"</a:t>
            </a:r>
          </a:p>
          <a:p>
            <a:pPr lvl="1"/>
            <a:r>
              <a:rPr lang="en-US" sz="2000" dirty="0">
                <a:latin typeface="+mj-lt"/>
              </a:rPr>
              <a:t>Application of the </a:t>
            </a:r>
            <a:r>
              <a:rPr lang="en-US" sz="2000" b="1" dirty="0">
                <a:solidFill>
                  <a:schemeClr val="accent1"/>
                </a:solidFill>
                <a:latin typeface="+mj-lt"/>
              </a:rPr>
              <a:t>waste hierarchy </a:t>
            </a:r>
            <a:r>
              <a:rPr lang="en-US" sz="2000" dirty="0">
                <a:latin typeface="+mj-lt"/>
              </a:rPr>
              <a:t>to food waste</a:t>
            </a:r>
          </a:p>
          <a:p>
            <a:pPr lvl="1"/>
            <a:r>
              <a:rPr lang="en-US" sz="2000" dirty="0">
                <a:latin typeface="+mj-lt"/>
              </a:rPr>
              <a:t>Incorporation of </a:t>
            </a:r>
            <a:r>
              <a:rPr lang="en-US" sz="2000" b="1" dirty="0">
                <a:solidFill>
                  <a:schemeClr val="accent1"/>
                </a:solidFill>
                <a:latin typeface="+mj-lt"/>
              </a:rPr>
              <a:t>specific obligations </a:t>
            </a:r>
            <a:r>
              <a:rPr lang="en-US" sz="2000" dirty="0">
                <a:latin typeface="+mj-lt"/>
              </a:rPr>
              <a:t>for MS</a:t>
            </a:r>
          </a:p>
          <a:p>
            <a:pPr lvl="1"/>
            <a:endParaRPr lang="en-US" sz="2000" dirty="0">
              <a:latin typeface="+mj-lt"/>
            </a:endParaRPr>
          </a:p>
          <a:p>
            <a:r>
              <a:rPr lang="en-US" sz="2000" dirty="0">
                <a:latin typeface="+mj-lt"/>
              </a:rPr>
              <a:t>The </a:t>
            </a:r>
            <a:r>
              <a:rPr lang="en-US" sz="2000" b="1" dirty="0">
                <a:latin typeface="+mj-lt"/>
              </a:rPr>
              <a:t>environmental approach </a:t>
            </a:r>
            <a:r>
              <a:rPr lang="en-US" sz="2000" dirty="0">
                <a:latin typeface="+mj-lt"/>
              </a:rPr>
              <a:t>to food waste (vs. nutritional approach)</a:t>
            </a:r>
            <a:endParaRPr lang="es-ES" sz="2000" dirty="0">
              <a:latin typeface="+mj-lt"/>
            </a:endParaRPr>
          </a:p>
        </p:txBody>
      </p:sp>
    </p:spTree>
    <p:extLst>
      <p:ext uri="{BB962C8B-B14F-4D97-AF65-F5344CB8AC3E}">
        <p14:creationId xmlns:p14="http://schemas.microsoft.com/office/powerpoint/2010/main" val="6731703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7523E8C-7A31-4A6E-BA3D-10BE0CF716A6}"/>
              </a:ext>
            </a:extLst>
          </p:cNvPr>
          <p:cNvSpPr>
            <a:spLocks noGrp="1"/>
          </p:cNvSpPr>
          <p:nvPr>
            <p:ph type="title"/>
          </p:nvPr>
        </p:nvSpPr>
        <p:spPr>
          <a:xfrm>
            <a:off x="590806" y="352426"/>
            <a:ext cx="9391394" cy="714374"/>
          </a:xfrm>
        </p:spPr>
        <p:txBody>
          <a:bodyPr>
            <a:normAutofit/>
          </a:bodyPr>
          <a:lstStyle/>
          <a:p>
            <a:r>
              <a:rPr lang="es-ES" sz="3200" dirty="0"/>
              <a:t>3. </a:t>
            </a:r>
            <a:r>
              <a:rPr lang="en-US" sz="3200" dirty="0"/>
              <a:t>The European Union and its approach (III)</a:t>
            </a:r>
            <a:endParaRPr lang="es-ES" sz="3200" dirty="0"/>
          </a:p>
        </p:txBody>
      </p:sp>
      <p:sp>
        <p:nvSpPr>
          <p:cNvPr id="3" name="Marcador de contenido 2">
            <a:extLst>
              <a:ext uri="{FF2B5EF4-FFF2-40B4-BE49-F238E27FC236}">
                <a16:creationId xmlns:a16="http://schemas.microsoft.com/office/drawing/2014/main" id="{7A5389FA-B505-49CB-BACA-8F77B83FEE8E}"/>
              </a:ext>
            </a:extLst>
          </p:cNvPr>
          <p:cNvSpPr>
            <a:spLocks noGrp="1"/>
          </p:cNvSpPr>
          <p:nvPr>
            <p:ph idx="1"/>
          </p:nvPr>
        </p:nvSpPr>
        <p:spPr>
          <a:xfrm>
            <a:off x="677332" y="1162051"/>
            <a:ext cx="10162117" cy="5581650"/>
          </a:xfrm>
        </p:spPr>
        <p:txBody>
          <a:bodyPr>
            <a:normAutofit lnSpcReduction="10000"/>
          </a:bodyPr>
          <a:lstStyle/>
          <a:p>
            <a:pPr marL="0" indent="0">
              <a:buNone/>
            </a:pPr>
            <a:r>
              <a:rPr lang="en-US" dirty="0"/>
              <a:t>A </a:t>
            </a:r>
            <a:r>
              <a:rPr lang="en-US" b="1" dirty="0"/>
              <a:t>new legal </a:t>
            </a:r>
            <a:r>
              <a:rPr lang="en-US" dirty="0"/>
              <a:t>concept: “</a:t>
            </a:r>
            <a:r>
              <a:rPr lang="en-US" b="1" dirty="0">
                <a:solidFill>
                  <a:schemeClr val="accent1"/>
                </a:solidFill>
              </a:rPr>
              <a:t>food waste</a:t>
            </a:r>
            <a:r>
              <a:rPr lang="en-US" dirty="0"/>
              <a:t>”</a:t>
            </a:r>
          </a:p>
          <a:p>
            <a:r>
              <a:rPr lang="en-US" sz="2000" b="1" dirty="0">
                <a:solidFill>
                  <a:schemeClr val="accent1"/>
                </a:solidFill>
              </a:rPr>
              <a:t>First</a:t>
            </a:r>
            <a:r>
              <a:rPr lang="en-US" sz="2000" b="1" dirty="0"/>
              <a:t> </a:t>
            </a:r>
            <a:r>
              <a:rPr lang="en-US" sz="2000" dirty="0"/>
              <a:t>legal definition (art. 3.4.a WFD) + Delegated Decision (EU) 2019/1597 of 3 May 2019</a:t>
            </a:r>
          </a:p>
          <a:p>
            <a:r>
              <a:rPr lang="en-US" sz="2000" dirty="0"/>
              <a:t>“</a:t>
            </a:r>
            <a:r>
              <a:rPr lang="en-US" sz="2000" b="1" dirty="0">
                <a:solidFill>
                  <a:schemeClr val="accent1"/>
                </a:solidFill>
              </a:rPr>
              <a:t>Waste</a:t>
            </a:r>
            <a:r>
              <a:rPr lang="en-US" sz="2000" dirty="0"/>
              <a:t>” + “</a:t>
            </a:r>
            <a:r>
              <a:rPr lang="en-US" sz="2000" b="1" dirty="0">
                <a:solidFill>
                  <a:schemeClr val="accent1"/>
                </a:solidFill>
              </a:rPr>
              <a:t>food</a:t>
            </a:r>
            <a:r>
              <a:rPr lang="en-US" sz="2000" dirty="0"/>
              <a:t>”:  WFD + General Food Law </a:t>
            </a:r>
          </a:p>
          <a:p>
            <a:r>
              <a:rPr lang="en-US" sz="2000" b="1" dirty="0">
                <a:solidFill>
                  <a:schemeClr val="accent1"/>
                </a:solidFill>
              </a:rPr>
              <a:t>Broad concept </a:t>
            </a:r>
            <a:r>
              <a:rPr lang="en-US" sz="2000" dirty="0"/>
              <a:t>(includes inedible parts, old foods, etc.), with </a:t>
            </a:r>
            <a:r>
              <a:rPr lang="en-US" sz="2000" b="1" dirty="0"/>
              <a:t>exclusions</a:t>
            </a:r>
            <a:r>
              <a:rPr lang="en-US" sz="2000" dirty="0"/>
              <a:t> (animal subproducts, sacrificed animals for sanitary reasons, etc.)</a:t>
            </a:r>
          </a:p>
          <a:p>
            <a:pPr lvl="1"/>
            <a:r>
              <a:rPr lang="en-US" sz="1800" dirty="0"/>
              <a:t>Pre-harvest losses are not included (because they are not considered to be “food”) </a:t>
            </a:r>
            <a:r>
              <a:rPr lang="en-US" sz="1800" dirty="0">
                <a:sym typeface="Wingdings" panose="05000000000000000000" pitchFamily="2" charset="2"/>
              </a:rPr>
              <a:t> </a:t>
            </a:r>
            <a:r>
              <a:rPr lang="en-US" sz="1800" i="1" dirty="0">
                <a:sym typeface="Wingdings" panose="05000000000000000000" pitchFamily="2" charset="2"/>
              </a:rPr>
              <a:t>gleaning</a:t>
            </a:r>
            <a:endParaRPr lang="en-US" sz="1800" dirty="0">
              <a:sym typeface="Wingdings" panose="05000000000000000000" pitchFamily="2" charset="2"/>
            </a:endParaRPr>
          </a:p>
          <a:p>
            <a:r>
              <a:rPr lang="en-US" sz="2000" dirty="0">
                <a:sym typeface="Wingdings" panose="05000000000000000000" pitchFamily="2" charset="2"/>
              </a:rPr>
              <a:t>Food waste vs. </a:t>
            </a:r>
            <a:r>
              <a:rPr lang="en-US" sz="1900" b="1" dirty="0">
                <a:solidFill>
                  <a:schemeClr val="accent1"/>
                </a:solidFill>
                <a:sym typeface="Wingdings" panose="05000000000000000000" pitchFamily="2" charset="2"/>
              </a:rPr>
              <a:t>bio-waste</a:t>
            </a:r>
            <a:r>
              <a:rPr lang="en-US" sz="2400" b="1" dirty="0">
                <a:sym typeface="Wingdings" panose="05000000000000000000" pitchFamily="2" charset="2"/>
              </a:rPr>
              <a:t>: </a:t>
            </a:r>
            <a:r>
              <a:rPr lang="en-US" sz="2400" dirty="0">
                <a:sym typeface="Wingdings" panose="05000000000000000000" pitchFamily="2" charset="2"/>
              </a:rPr>
              <a:t>“</a:t>
            </a:r>
            <a:r>
              <a:rPr lang="en-US" sz="2000" dirty="0">
                <a:effectLst/>
                <a:ea typeface="Calibri" panose="020F0502020204030204" pitchFamily="34" charset="0"/>
              </a:rPr>
              <a:t>biodegradable garden and park waste, </a:t>
            </a:r>
            <a:r>
              <a:rPr lang="en-US" sz="2000" b="1" dirty="0">
                <a:effectLst/>
                <a:ea typeface="Calibri" panose="020F0502020204030204" pitchFamily="34" charset="0"/>
              </a:rPr>
              <a:t>food and kitchen waste from households, offices, restaurants, wholesale, canteens, caterers and retail premises and comparable waste from food processing plants</a:t>
            </a:r>
            <a:r>
              <a:rPr lang="en-US" sz="2000" dirty="0">
                <a:sym typeface="Wingdings" panose="05000000000000000000" pitchFamily="2" charset="2"/>
              </a:rPr>
              <a:t>”</a:t>
            </a:r>
          </a:p>
          <a:p>
            <a:pPr lvl="1"/>
            <a:r>
              <a:rPr lang="en-US" sz="1800" dirty="0">
                <a:sym typeface="Wingdings" panose="05000000000000000000" pitchFamily="2" charset="2"/>
              </a:rPr>
              <a:t>Food waste generated in the first phases of the food chain is excluded from the concept of bio-waste: primary production, transportation, distribution, etc. </a:t>
            </a:r>
          </a:p>
          <a:p>
            <a:pPr lvl="1"/>
            <a:r>
              <a:rPr lang="en-US" sz="1800" b="1" i="1" dirty="0">
                <a:sym typeface="Wingdings" panose="05000000000000000000" pitchFamily="2" charset="2"/>
              </a:rPr>
              <a:t>Dichotomy</a:t>
            </a:r>
            <a:r>
              <a:rPr lang="en-US" sz="1800" dirty="0">
                <a:sym typeface="Wingdings" panose="05000000000000000000" pitchFamily="2" charset="2"/>
              </a:rPr>
              <a:t>: two regimes</a:t>
            </a:r>
          </a:p>
          <a:p>
            <a:pPr lvl="2"/>
            <a:r>
              <a:rPr lang="en-US" sz="1600" dirty="0">
                <a:sym typeface="Wingdings" panose="05000000000000000000" pitchFamily="2" charset="2"/>
              </a:rPr>
              <a:t>Food waste: concept</a:t>
            </a:r>
          </a:p>
          <a:p>
            <a:pPr lvl="2"/>
            <a:r>
              <a:rPr lang="en-US" sz="1600" dirty="0">
                <a:sym typeface="Wingdings" panose="05000000000000000000" pitchFamily="2" charset="2"/>
              </a:rPr>
              <a:t>Bio-waste: waste flow</a:t>
            </a:r>
            <a:endParaRPr lang="en-US" sz="1600" dirty="0"/>
          </a:p>
        </p:txBody>
      </p:sp>
    </p:spTree>
    <p:extLst>
      <p:ext uri="{BB962C8B-B14F-4D97-AF65-F5344CB8AC3E}">
        <p14:creationId xmlns:p14="http://schemas.microsoft.com/office/powerpoint/2010/main" val="17190579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ood Recovery Hierarchy | Sustainable Management of Food | US EPA">
            <a:extLst>
              <a:ext uri="{FF2B5EF4-FFF2-40B4-BE49-F238E27FC236}">
                <a16:creationId xmlns:a16="http://schemas.microsoft.com/office/drawing/2014/main" id="{B3E48D40-1AAF-4917-9B14-230E5B217D7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7071429" y="1676400"/>
            <a:ext cx="5120571" cy="4495199"/>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a:extLst>
              <a:ext uri="{FF2B5EF4-FFF2-40B4-BE49-F238E27FC236}">
                <a16:creationId xmlns:a16="http://schemas.microsoft.com/office/drawing/2014/main" id="{2E304541-7A01-4A4F-B67D-DB6E934F72A4}"/>
              </a:ext>
            </a:extLst>
          </p:cNvPr>
          <p:cNvSpPr>
            <a:spLocks noGrp="1"/>
          </p:cNvSpPr>
          <p:nvPr>
            <p:ph type="title"/>
          </p:nvPr>
        </p:nvSpPr>
        <p:spPr>
          <a:xfrm>
            <a:off x="735643" y="447677"/>
            <a:ext cx="10028766" cy="685800"/>
          </a:xfrm>
        </p:spPr>
        <p:txBody>
          <a:bodyPr>
            <a:normAutofit/>
          </a:bodyPr>
          <a:lstStyle/>
          <a:p>
            <a:r>
              <a:rPr lang="es-ES" sz="3200" b="1" dirty="0"/>
              <a:t>3. </a:t>
            </a:r>
            <a:r>
              <a:rPr lang="en-US" sz="3200" b="1" dirty="0"/>
              <a:t>The European Union and its approach (IV)</a:t>
            </a:r>
            <a:endParaRPr lang="es-ES" sz="3200" b="1" dirty="0"/>
          </a:p>
        </p:txBody>
      </p:sp>
      <p:sp>
        <p:nvSpPr>
          <p:cNvPr id="3" name="Marcador de contenido 2">
            <a:extLst>
              <a:ext uri="{FF2B5EF4-FFF2-40B4-BE49-F238E27FC236}">
                <a16:creationId xmlns:a16="http://schemas.microsoft.com/office/drawing/2014/main" id="{BCF4F022-A27B-4D41-82B0-7F77EFAECEC4}"/>
              </a:ext>
            </a:extLst>
          </p:cNvPr>
          <p:cNvSpPr>
            <a:spLocks noGrp="1"/>
          </p:cNvSpPr>
          <p:nvPr>
            <p:ph idx="1"/>
          </p:nvPr>
        </p:nvSpPr>
        <p:spPr>
          <a:xfrm>
            <a:off x="735643" y="1543051"/>
            <a:ext cx="6522407" cy="4666648"/>
          </a:xfrm>
        </p:spPr>
        <p:txBody>
          <a:bodyPr>
            <a:normAutofit/>
          </a:bodyPr>
          <a:lstStyle/>
          <a:p>
            <a:r>
              <a:rPr lang="en-US" sz="2000" dirty="0">
                <a:latin typeface="+mj-lt"/>
              </a:rPr>
              <a:t>The </a:t>
            </a:r>
            <a:r>
              <a:rPr lang="en-US" sz="2000" b="1" dirty="0">
                <a:solidFill>
                  <a:schemeClr val="accent1"/>
                </a:solidFill>
                <a:latin typeface="+mj-lt"/>
              </a:rPr>
              <a:t>waste hierarchy </a:t>
            </a:r>
            <a:r>
              <a:rPr lang="en-US" sz="2000" dirty="0">
                <a:latin typeface="+mj-lt"/>
              </a:rPr>
              <a:t>applies to food waste (art. 4 WFD: “a) prevention; b) preparing for re-use; c) recycling; d) other recovery, e.g., energy recovery; and e) disposal”) </a:t>
            </a:r>
          </a:p>
          <a:p>
            <a:r>
              <a:rPr lang="en-US" sz="2000" dirty="0">
                <a:latin typeface="+mj-lt"/>
              </a:rPr>
              <a:t>Criticism: specific hierarchy for food waste</a:t>
            </a:r>
          </a:p>
          <a:p>
            <a:pPr lvl="1"/>
            <a:r>
              <a:rPr lang="en-US" sz="1800" dirty="0">
                <a:latin typeface="+mj-lt"/>
              </a:rPr>
              <a:t>Like in France, USA, Catalonia, etc.</a:t>
            </a:r>
          </a:p>
          <a:p>
            <a:r>
              <a:rPr lang="en-US" sz="2200" dirty="0">
                <a:latin typeface="+mj-lt"/>
              </a:rPr>
              <a:t>It does not prevent the hierarchy to be applied to food waste</a:t>
            </a:r>
          </a:p>
          <a:p>
            <a:pPr lvl="1"/>
            <a:r>
              <a:rPr lang="en-US" sz="1800" dirty="0">
                <a:latin typeface="+mj-lt"/>
              </a:rPr>
              <a:t>Prevention: donation (art. 9.1.h WFD)</a:t>
            </a:r>
          </a:p>
          <a:p>
            <a:pPr lvl="1"/>
            <a:r>
              <a:rPr lang="en-US" sz="1800" dirty="0">
                <a:latin typeface="+mj-lt"/>
              </a:rPr>
              <a:t>Prevention: Annex </a:t>
            </a:r>
            <a:r>
              <a:rPr lang="en-US" sz="1800" dirty="0" err="1">
                <a:latin typeface="+mj-lt"/>
              </a:rPr>
              <a:t>IV.a</a:t>
            </a:r>
            <a:r>
              <a:rPr lang="en-US" sz="1800" dirty="0">
                <a:latin typeface="+mj-lt"/>
              </a:rPr>
              <a:t>, 3: fiscal incentives for donation of products, in particular food</a:t>
            </a:r>
            <a:endParaRPr lang="en-US" sz="1800" dirty="0"/>
          </a:p>
        </p:txBody>
      </p:sp>
    </p:spTree>
    <p:extLst>
      <p:ext uri="{BB962C8B-B14F-4D97-AF65-F5344CB8AC3E}">
        <p14:creationId xmlns:p14="http://schemas.microsoft.com/office/powerpoint/2010/main" val="18984786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5F30201-4046-4C0E-8D62-582392A503E8}"/>
              </a:ext>
            </a:extLst>
          </p:cNvPr>
          <p:cNvSpPr>
            <a:spLocks noGrp="1"/>
          </p:cNvSpPr>
          <p:nvPr>
            <p:ph type="title"/>
          </p:nvPr>
        </p:nvSpPr>
        <p:spPr>
          <a:xfrm>
            <a:off x="524934" y="324919"/>
            <a:ext cx="9209616" cy="1046681"/>
          </a:xfrm>
        </p:spPr>
        <p:txBody>
          <a:bodyPr>
            <a:normAutofit/>
          </a:bodyPr>
          <a:lstStyle/>
          <a:p>
            <a:r>
              <a:rPr lang="en-US" sz="2800" b="1" dirty="0"/>
              <a:t>3. The European Union and its approach (V): Obligations of the Member States</a:t>
            </a:r>
          </a:p>
        </p:txBody>
      </p:sp>
      <p:sp>
        <p:nvSpPr>
          <p:cNvPr id="3" name="Marcador de contenido 2">
            <a:extLst>
              <a:ext uri="{FF2B5EF4-FFF2-40B4-BE49-F238E27FC236}">
                <a16:creationId xmlns:a16="http://schemas.microsoft.com/office/drawing/2014/main" id="{D4DA1E92-3F88-4159-9C66-DD03667E15D1}"/>
              </a:ext>
            </a:extLst>
          </p:cNvPr>
          <p:cNvSpPr>
            <a:spLocks noGrp="1"/>
          </p:cNvSpPr>
          <p:nvPr>
            <p:ph idx="1"/>
          </p:nvPr>
        </p:nvSpPr>
        <p:spPr>
          <a:xfrm>
            <a:off x="427736" y="1447800"/>
            <a:ext cx="10035585" cy="5324475"/>
          </a:xfrm>
        </p:spPr>
        <p:txBody>
          <a:bodyPr>
            <a:normAutofit/>
          </a:bodyPr>
          <a:lstStyle/>
          <a:p>
            <a:pPr marL="0" indent="0">
              <a:buNone/>
            </a:pPr>
            <a:r>
              <a:rPr lang="en-US" sz="2000" b="1" dirty="0">
                <a:solidFill>
                  <a:schemeClr val="accent1"/>
                </a:solidFill>
              </a:rPr>
              <a:t>1. Food waste </a:t>
            </a:r>
            <a:r>
              <a:rPr lang="en-US" sz="2000" b="1" u="sng" dirty="0">
                <a:solidFill>
                  <a:schemeClr val="accent1"/>
                </a:solidFill>
              </a:rPr>
              <a:t>PREVENTION</a:t>
            </a:r>
            <a:endParaRPr lang="en-US" sz="2000" b="1" dirty="0">
              <a:solidFill>
                <a:schemeClr val="accent1"/>
              </a:solidFill>
            </a:endParaRPr>
          </a:p>
          <a:p>
            <a:pPr lvl="1"/>
            <a:r>
              <a:rPr lang="en-US" dirty="0"/>
              <a:t>Low intensity and non concretion obligation</a:t>
            </a:r>
          </a:p>
          <a:p>
            <a:pPr lvl="1"/>
            <a:r>
              <a:rPr lang="en-US" dirty="0"/>
              <a:t>Art. 9.1.g): “reduce the generation of food waste in primary production, in processing and manufacturing, in retail and other distribution of food, in restaurants and food services as well as in households </a:t>
            </a:r>
            <a:r>
              <a:rPr lang="en-US" u="sng" dirty="0"/>
              <a:t>as a </a:t>
            </a:r>
            <a:r>
              <a:rPr lang="en-US" b="1" u="sng" dirty="0"/>
              <a:t>contribution</a:t>
            </a:r>
            <a:r>
              <a:rPr lang="en-US" b="1" dirty="0"/>
              <a:t>...”</a:t>
            </a:r>
            <a:r>
              <a:rPr lang="en-US" dirty="0"/>
              <a:t> to SDG nº 12.3</a:t>
            </a:r>
          </a:p>
          <a:p>
            <a:pPr lvl="1"/>
            <a:r>
              <a:rPr lang="en-US" dirty="0"/>
              <a:t>Art. 9.1.h): donation and other distribution strategies + Annex IV tax incentives to donation</a:t>
            </a:r>
          </a:p>
          <a:p>
            <a:pPr lvl="1"/>
            <a:r>
              <a:rPr lang="en-US" dirty="0"/>
              <a:t>Art. 29.2.bis: national programs specific to food waste prevention (</a:t>
            </a:r>
            <a:r>
              <a:rPr lang="en-US" dirty="0">
                <a:sym typeface="Wingdings" panose="05000000000000000000" pitchFamily="2" charset="2"/>
              </a:rPr>
              <a:t> “Más </a:t>
            </a:r>
            <a:r>
              <a:rPr lang="en-US" dirty="0" err="1">
                <a:sym typeface="Wingdings" panose="05000000000000000000" pitchFamily="2" charset="2"/>
              </a:rPr>
              <a:t>alimento</a:t>
            </a:r>
            <a:r>
              <a:rPr lang="en-US" dirty="0">
                <a:sym typeface="Wingdings" panose="05000000000000000000" pitchFamily="2" charset="2"/>
              </a:rPr>
              <a:t>, </a:t>
            </a:r>
            <a:r>
              <a:rPr lang="en-US" dirty="0" err="1">
                <a:sym typeface="Wingdings" panose="05000000000000000000" pitchFamily="2" charset="2"/>
              </a:rPr>
              <a:t>menos</a:t>
            </a:r>
            <a:r>
              <a:rPr lang="en-US" dirty="0">
                <a:sym typeface="Wingdings" panose="05000000000000000000" pitchFamily="2" charset="2"/>
              </a:rPr>
              <a:t> </a:t>
            </a:r>
            <a:r>
              <a:rPr lang="en-US" dirty="0" err="1">
                <a:sym typeface="Wingdings" panose="05000000000000000000" pitchFamily="2" charset="2"/>
              </a:rPr>
              <a:t>desperdicio</a:t>
            </a:r>
            <a:r>
              <a:rPr lang="en-US" dirty="0">
                <a:sym typeface="Wingdings" panose="05000000000000000000" pitchFamily="2" charset="2"/>
              </a:rPr>
              <a:t>” Strategy in Spain)</a:t>
            </a:r>
          </a:p>
          <a:p>
            <a:pPr marL="0" indent="0">
              <a:buNone/>
            </a:pPr>
            <a:r>
              <a:rPr lang="en-US" sz="2000" b="1" dirty="0">
                <a:solidFill>
                  <a:schemeClr val="accent1"/>
                </a:solidFill>
              </a:rPr>
              <a:t>2. </a:t>
            </a:r>
            <a:r>
              <a:rPr lang="en-US" sz="2000" b="1" u="sng" dirty="0">
                <a:solidFill>
                  <a:schemeClr val="accent1"/>
                </a:solidFill>
              </a:rPr>
              <a:t>MEASUREMENT</a:t>
            </a:r>
            <a:r>
              <a:rPr lang="en-US" sz="2000" b="1" dirty="0">
                <a:solidFill>
                  <a:schemeClr val="accent1"/>
                </a:solidFill>
              </a:rPr>
              <a:t> and </a:t>
            </a:r>
            <a:r>
              <a:rPr lang="en-US" sz="2000" b="1" u="sng" dirty="0">
                <a:solidFill>
                  <a:schemeClr val="accent1"/>
                </a:solidFill>
              </a:rPr>
              <a:t>ACCOUNTABILITY</a:t>
            </a:r>
            <a:endParaRPr lang="en-US" sz="2000" b="1" dirty="0">
              <a:solidFill>
                <a:schemeClr val="accent1"/>
              </a:solidFill>
            </a:endParaRPr>
          </a:p>
          <a:p>
            <a:pPr lvl="1"/>
            <a:r>
              <a:rPr lang="en-US" dirty="0"/>
              <a:t>Art. 9.5 and 9.6: obligation to monitor and assess the effectiveness of the measures implemented</a:t>
            </a:r>
          </a:p>
          <a:p>
            <a:pPr lvl="1"/>
            <a:r>
              <a:rPr lang="en-US" dirty="0"/>
              <a:t>Common measurement methodology: Delegated decision (EU) 2019/1597 + disaggregated by phases</a:t>
            </a:r>
          </a:p>
          <a:p>
            <a:pPr lvl="1"/>
            <a:r>
              <a:rPr lang="en-US" dirty="0"/>
              <a:t>Obligation to inform the European Commission (EC) on the results + in the light of the data the EC shall stablish, if feasible, a reduction goal for the MS for 2030 +</a:t>
            </a:r>
            <a:r>
              <a:rPr lang="en-US" dirty="0">
                <a:sym typeface="Wingdings" panose="05000000000000000000" pitchFamily="2" charset="2"/>
              </a:rPr>
              <a:t> the EC shall submit a legislative proposal, if appropriate</a:t>
            </a:r>
            <a:endParaRPr lang="en-US" dirty="0"/>
          </a:p>
          <a:p>
            <a:pPr marL="0" indent="0">
              <a:buNone/>
            </a:pPr>
            <a:endParaRPr lang="en-US" b="1" dirty="0"/>
          </a:p>
        </p:txBody>
      </p:sp>
    </p:spTree>
    <p:extLst>
      <p:ext uri="{BB962C8B-B14F-4D97-AF65-F5344CB8AC3E}">
        <p14:creationId xmlns:p14="http://schemas.microsoft.com/office/powerpoint/2010/main" val="37538532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C9E3E6D-7885-4E8A-84DB-355B33BFCCB2}"/>
              </a:ext>
            </a:extLst>
          </p:cNvPr>
          <p:cNvSpPr>
            <a:spLocks noGrp="1"/>
          </p:cNvSpPr>
          <p:nvPr>
            <p:ph type="title"/>
          </p:nvPr>
        </p:nvSpPr>
        <p:spPr>
          <a:xfrm>
            <a:off x="677334" y="314325"/>
            <a:ext cx="8596668" cy="819150"/>
          </a:xfrm>
        </p:spPr>
        <p:txBody>
          <a:bodyPr>
            <a:noAutofit/>
          </a:bodyPr>
          <a:lstStyle/>
          <a:p>
            <a:r>
              <a:rPr lang="en-US" sz="3200" b="1" dirty="0"/>
              <a:t>Food waste and COVID-19</a:t>
            </a:r>
          </a:p>
        </p:txBody>
      </p:sp>
      <p:sp>
        <p:nvSpPr>
          <p:cNvPr id="3" name="Marcador de contenido 2">
            <a:extLst>
              <a:ext uri="{FF2B5EF4-FFF2-40B4-BE49-F238E27FC236}">
                <a16:creationId xmlns:a16="http://schemas.microsoft.com/office/drawing/2014/main" id="{3B6EF891-CFD2-4E6F-956D-412FFCA066F7}"/>
              </a:ext>
            </a:extLst>
          </p:cNvPr>
          <p:cNvSpPr>
            <a:spLocks noGrp="1"/>
          </p:cNvSpPr>
          <p:nvPr>
            <p:ph idx="1"/>
          </p:nvPr>
        </p:nvSpPr>
        <p:spPr>
          <a:xfrm>
            <a:off x="677334" y="1133475"/>
            <a:ext cx="8596668" cy="5204403"/>
          </a:xfrm>
        </p:spPr>
        <p:txBody>
          <a:bodyPr>
            <a:normAutofit/>
          </a:bodyPr>
          <a:lstStyle/>
          <a:p>
            <a:pPr marL="0" indent="0">
              <a:buNone/>
            </a:pPr>
            <a:r>
              <a:rPr lang="en-US" sz="2400" b="1" u="sng" dirty="0"/>
              <a:t>AGENDA</a:t>
            </a:r>
            <a:r>
              <a:rPr lang="en-US" sz="2400" dirty="0"/>
              <a:t>:</a:t>
            </a:r>
          </a:p>
          <a:p>
            <a:pPr marL="457200" indent="-457200">
              <a:buFont typeface="+mj-lt"/>
              <a:buAutoNum type="arabicPeriod"/>
            </a:pPr>
            <a:r>
              <a:rPr lang="en-US" sz="2400" dirty="0"/>
              <a:t>The relevance of </a:t>
            </a:r>
            <a:r>
              <a:rPr lang="en-US" sz="2400" b="1" i="1" dirty="0"/>
              <a:t>food waste</a:t>
            </a:r>
            <a:r>
              <a:rPr lang="en-US" sz="2400" dirty="0"/>
              <a:t>: an economic, social and environmental problem</a:t>
            </a:r>
          </a:p>
          <a:p>
            <a:pPr marL="457200" indent="-457200">
              <a:buFont typeface="+mj-lt"/>
              <a:buAutoNum type="arabicPeriod"/>
            </a:pPr>
            <a:r>
              <a:rPr lang="en-US" sz="2400" dirty="0"/>
              <a:t>¿Who, when and why?</a:t>
            </a:r>
          </a:p>
          <a:p>
            <a:pPr marL="457200" indent="-457200">
              <a:buFont typeface="+mj-lt"/>
              <a:buAutoNum type="arabicPeriod"/>
            </a:pPr>
            <a:r>
              <a:rPr lang="en-US" sz="2400" dirty="0"/>
              <a:t>The European Union and its approach to food waste</a:t>
            </a:r>
          </a:p>
          <a:p>
            <a:pPr marL="457200" indent="-457200">
              <a:buFont typeface="+mj-lt"/>
              <a:buAutoNum type="arabicPeriod"/>
            </a:pPr>
            <a:r>
              <a:rPr lang="en-US" sz="2400" dirty="0"/>
              <a:t>The Spanish legal framework: quick overview</a:t>
            </a:r>
          </a:p>
          <a:p>
            <a:pPr marL="457200" indent="-457200">
              <a:buFont typeface="+mj-lt"/>
              <a:buAutoNum type="arabicPeriod"/>
            </a:pPr>
            <a:r>
              <a:rPr lang="en-US" sz="2400" dirty="0"/>
              <a:t>Food waste and COVID-19: some thoughts</a:t>
            </a:r>
          </a:p>
          <a:p>
            <a:pPr marL="457200" indent="-457200">
              <a:buFont typeface="+mj-lt"/>
              <a:buAutoNum type="arabicPeriod"/>
            </a:pPr>
            <a:r>
              <a:rPr lang="en-US" sz="2400" dirty="0"/>
              <a:t>Conclusions: new opportunities</a:t>
            </a:r>
          </a:p>
        </p:txBody>
      </p:sp>
    </p:spTree>
    <p:extLst>
      <p:ext uri="{BB962C8B-B14F-4D97-AF65-F5344CB8AC3E}">
        <p14:creationId xmlns:p14="http://schemas.microsoft.com/office/powerpoint/2010/main" val="12969298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669DA9C-6784-4356-9988-CB5D90DAEBA1}"/>
              </a:ext>
            </a:extLst>
          </p:cNvPr>
          <p:cNvSpPr>
            <a:spLocks noGrp="1"/>
          </p:cNvSpPr>
          <p:nvPr>
            <p:ph type="title"/>
          </p:nvPr>
        </p:nvSpPr>
        <p:spPr>
          <a:xfrm>
            <a:off x="677334" y="419100"/>
            <a:ext cx="8596668" cy="990600"/>
          </a:xfrm>
        </p:spPr>
        <p:txBody>
          <a:bodyPr>
            <a:normAutofit/>
          </a:bodyPr>
          <a:lstStyle/>
          <a:p>
            <a:r>
              <a:rPr lang="en-US" sz="2800" dirty="0"/>
              <a:t>3. The European Union and its approach (VI): </a:t>
            </a:r>
            <a:r>
              <a:rPr lang="en-US" sz="2800" b="1" dirty="0"/>
              <a:t>Obligations of the Member States</a:t>
            </a:r>
            <a:endParaRPr lang="es-ES" sz="2800" dirty="0"/>
          </a:p>
        </p:txBody>
      </p:sp>
      <p:sp>
        <p:nvSpPr>
          <p:cNvPr id="3" name="Marcador de contenido 2">
            <a:extLst>
              <a:ext uri="{FF2B5EF4-FFF2-40B4-BE49-F238E27FC236}">
                <a16:creationId xmlns:a16="http://schemas.microsoft.com/office/drawing/2014/main" id="{114F063E-83ED-495D-89B3-F8143DDA361A}"/>
              </a:ext>
            </a:extLst>
          </p:cNvPr>
          <p:cNvSpPr>
            <a:spLocks noGrp="1"/>
          </p:cNvSpPr>
          <p:nvPr>
            <p:ph idx="1"/>
          </p:nvPr>
        </p:nvSpPr>
        <p:spPr>
          <a:xfrm>
            <a:off x="677333" y="1905000"/>
            <a:ext cx="8666691" cy="4419600"/>
          </a:xfrm>
        </p:spPr>
        <p:txBody>
          <a:bodyPr>
            <a:normAutofit/>
          </a:bodyPr>
          <a:lstStyle/>
          <a:p>
            <a:pPr marL="0" indent="0">
              <a:buNone/>
            </a:pPr>
            <a:r>
              <a:rPr lang="en-US" sz="2400" b="1" dirty="0">
                <a:solidFill>
                  <a:schemeClr val="accent1"/>
                </a:solidFill>
              </a:rPr>
              <a:t>3. BIO-WASTE </a:t>
            </a:r>
            <a:r>
              <a:rPr lang="en-US" sz="2400" b="1" u="sng" dirty="0">
                <a:solidFill>
                  <a:schemeClr val="accent1"/>
                </a:solidFill>
              </a:rPr>
              <a:t>MANAGEMENT</a:t>
            </a:r>
            <a:r>
              <a:rPr lang="en-US" sz="2400" b="1" dirty="0">
                <a:solidFill>
                  <a:schemeClr val="accent1"/>
                </a:solidFill>
              </a:rPr>
              <a:t> obligations</a:t>
            </a:r>
          </a:p>
          <a:p>
            <a:pPr lvl="1"/>
            <a:r>
              <a:rPr lang="en-US" sz="1800" dirty="0"/>
              <a:t>Bio-waste </a:t>
            </a:r>
            <a:r>
              <a:rPr lang="en-US" sz="1800" dirty="0">
                <a:sym typeface="Wingdings" panose="05000000000000000000" pitchFamily="2" charset="2"/>
              </a:rPr>
              <a:t> more restrictive concept than “food waste”</a:t>
            </a:r>
            <a:endParaRPr lang="en-US" sz="1800" dirty="0"/>
          </a:p>
          <a:p>
            <a:pPr lvl="1"/>
            <a:r>
              <a:rPr lang="en-US" sz="1800" dirty="0"/>
              <a:t>Art. 22: “Member States shall ensure that (…) bio-waste is either </a:t>
            </a:r>
            <a:r>
              <a:rPr lang="en-US" sz="1800" b="1" dirty="0"/>
              <a:t>separated and recycled at source</a:t>
            </a:r>
            <a:r>
              <a:rPr lang="en-US" sz="1800" dirty="0"/>
              <a:t>, or is </a:t>
            </a:r>
            <a:r>
              <a:rPr lang="en-US" sz="1800" b="1" dirty="0"/>
              <a:t>collected separately </a:t>
            </a:r>
            <a:r>
              <a:rPr lang="en-US" sz="1800" dirty="0"/>
              <a:t>and is not mixed with other types of waste”</a:t>
            </a:r>
          </a:p>
          <a:p>
            <a:pPr lvl="1"/>
            <a:r>
              <a:rPr lang="en-US" sz="1800" dirty="0"/>
              <a:t>Member States shall take measures “to encourage recycling, including composting and digestion (…);  home composting; and promote the use of materials produced from bio-waste”</a:t>
            </a:r>
          </a:p>
          <a:p>
            <a:pPr lvl="1"/>
            <a:r>
              <a:rPr lang="en-US" sz="1800" dirty="0"/>
              <a:t>Implementation by </a:t>
            </a:r>
            <a:r>
              <a:rPr lang="en-US" sz="1800" b="1" dirty="0"/>
              <a:t>31 December 2023</a:t>
            </a:r>
          </a:p>
        </p:txBody>
      </p:sp>
    </p:spTree>
    <p:extLst>
      <p:ext uri="{BB962C8B-B14F-4D97-AF65-F5344CB8AC3E}">
        <p14:creationId xmlns:p14="http://schemas.microsoft.com/office/powerpoint/2010/main" val="21423318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77333" y="342901"/>
            <a:ext cx="8596668" cy="676275"/>
          </a:xfrm>
        </p:spPr>
        <p:txBody>
          <a:bodyPr>
            <a:normAutofit fontScale="90000"/>
          </a:bodyPr>
          <a:lstStyle/>
          <a:p>
            <a:r>
              <a:rPr lang="en-US" b="1" dirty="0"/>
              <a:t>4. The Spanish framework (I)</a:t>
            </a:r>
            <a:br>
              <a:rPr lang="en-US" b="1" dirty="0"/>
            </a:br>
            <a:endParaRPr lang="en-US" b="1" dirty="0"/>
          </a:p>
        </p:txBody>
      </p:sp>
      <p:sp>
        <p:nvSpPr>
          <p:cNvPr id="3" name="2 Marcador de contenido"/>
          <p:cNvSpPr>
            <a:spLocks noGrp="1"/>
          </p:cNvSpPr>
          <p:nvPr>
            <p:ph idx="1"/>
          </p:nvPr>
        </p:nvSpPr>
        <p:spPr>
          <a:xfrm>
            <a:off x="677333" y="941614"/>
            <a:ext cx="10171641" cy="5687786"/>
          </a:xfrm>
        </p:spPr>
        <p:txBody>
          <a:bodyPr>
            <a:normAutofit/>
          </a:bodyPr>
          <a:lstStyle/>
          <a:p>
            <a:r>
              <a:rPr lang="en-US" b="1" dirty="0"/>
              <a:t>“Más </a:t>
            </a:r>
            <a:r>
              <a:rPr lang="en-US" b="1" dirty="0" err="1"/>
              <a:t>alimento</a:t>
            </a:r>
            <a:r>
              <a:rPr lang="en-US" b="1" dirty="0"/>
              <a:t>, </a:t>
            </a:r>
            <a:r>
              <a:rPr lang="en-US" b="1" dirty="0" err="1"/>
              <a:t>menos</a:t>
            </a:r>
            <a:r>
              <a:rPr lang="en-US" b="1" dirty="0"/>
              <a:t> </a:t>
            </a:r>
            <a:r>
              <a:rPr lang="en-US" b="1" dirty="0" err="1"/>
              <a:t>desperdicio</a:t>
            </a:r>
            <a:r>
              <a:rPr lang="en-US" b="1" dirty="0"/>
              <a:t>”</a:t>
            </a:r>
            <a:r>
              <a:rPr lang="en-US" dirty="0"/>
              <a:t> Strategy</a:t>
            </a:r>
          </a:p>
          <a:p>
            <a:r>
              <a:rPr lang="en-US" b="1" dirty="0"/>
              <a:t>Spanish Circular Economy Strategy </a:t>
            </a:r>
          </a:p>
          <a:p>
            <a:pPr lvl="1"/>
            <a:r>
              <a:rPr lang="en-US" dirty="0"/>
              <a:t>Reduction of food waste as “strategic orientation” to elaborate action plans. </a:t>
            </a:r>
          </a:p>
          <a:p>
            <a:pPr lvl="1"/>
            <a:r>
              <a:rPr lang="en-US" dirty="0"/>
              <a:t>2020 target: reduce food waste generation along the food chain: 50% reduction at the household and wholesale levels + 20% production and distribution by 2020 </a:t>
            </a:r>
            <a:r>
              <a:rPr lang="en-US" dirty="0">
                <a:sym typeface="Wingdings" panose="05000000000000000000" pitchFamily="2" charset="2"/>
              </a:rPr>
              <a:t> as a contribution to the SDG  </a:t>
            </a:r>
            <a:r>
              <a:rPr lang="en-US" i="1" dirty="0">
                <a:solidFill>
                  <a:schemeClr val="accent1"/>
                </a:solidFill>
                <a:sym typeface="Wingdings" pitchFamily="2" charset="2"/>
              </a:rPr>
              <a:t>a play to the gallery </a:t>
            </a:r>
            <a:endParaRPr lang="en-US" dirty="0">
              <a:solidFill>
                <a:schemeClr val="accent1"/>
              </a:solidFill>
            </a:endParaRPr>
          </a:p>
          <a:p>
            <a:r>
              <a:rPr lang="en-US" dirty="0"/>
              <a:t>The Spanish parliamentary forces have failed in several occasions to pass a national law on the matter</a:t>
            </a:r>
          </a:p>
          <a:p>
            <a:r>
              <a:rPr lang="en-US" sz="1800" dirty="0"/>
              <a:t>Waste and Contaminated Soils draft bill </a:t>
            </a:r>
          </a:p>
          <a:p>
            <a:pPr lvl="1"/>
            <a:r>
              <a:rPr lang="en-US" dirty="0">
                <a:sym typeface="Wingdings" panose="05000000000000000000" pitchFamily="2" charset="2"/>
              </a:rPr>
              <a:t>Several provisions on food waste + bio-waste  transposition WFD</a:t>
            </a:r>
          </a:p>
          <a:p>
            <a:pPr lvl="1"/>
            <a:r>
              <a:rPr lang="en-US" dirty="0">
                <a:sym typeface="Wingdings" panose="05000000000000000000" pitchFamily="2" charset="2"/>
              </a:rPr>
              <a:t>Special emphasis on prevention (art. 19) </a:t>
            </a:r>
          </a:p>
          <a:p>
            <a:pPr lvl="2"/>
            <a:r>
              <a:rPr lang="en-US" dirty="0">
                <a:sym typeface="Wingdings" panose="05000000000000000000" pitchFamily="2" charset="2"/>
              </a:rPr>
              <a:t>Waste hierarchy applied to food waste</a:t>
            </a:r>
          </a:p>
          <a:p>
            <a:pPr lvl="2"/>
            <a:r>
              <a:rPr lang="en-US" dirty="0">
                <a:sym typeface="Wingdings" panose="05000000000000000000" pitchFamily="2" charset="2"/>
              </a:rPr>
              <a:t>Food donation	: liability social entities + pay-as-you-throw/tax incentives for donation social entities</a:t>
            </a:r>
          </a:p>
          <a:p>
            <a:r>
              <a:rPr lang="en-US" dirty="0">
                <a:sym typeface="Wingdings" panose="05000000000000000000" pitchFamily="2" charset="2"/>
              </a:rPr>
              <a:t>Spanish Autonomous Communities (decentralized State)</a:t>
            </a:r>
          </a:p>
          <a:p>
            <a:pPr lvl="1"/>
            <a:r>
              <a:rPr lang="en-US" dirty="0">
                <a:sym typeface="Wingdings" panose="05000000000000000000" pitchFamily="2" charset="2"/>
              </a:rPr>
              <a:t>Catalonia: </a:t>
            </a:r>
            <a:r>
              <a:rPr lang="es-ES" sz="1600" b="1" dirty="0" err="1">
                <a:solidFill>
                  <a:schemeClr val="accent1"/>
                </a:solidFill>
              </a:rPr>
              <a:t>Llei</a:t>
            </a:r>
            <a:r>
              <a:rPr lang="es-ES" sz="1600" b="1" dirty="0">
                <a:solidFill>
                  <a:schemeClr val="accent1"/>
                </a:solidFill>
              </a:rPr>
              <a:t> 3/2020, d’11 de </a:t>
            </a:r>
            <a:r>
              <a:rPr lang="es-ES" sz="1600" b="1" dirty="0" err="1">
                <a:solidFill>
                  <a:schemeClr val="accent1"/>
                </a:solidFill>
              </a:rPr>
              <a:t>març</a:t>
            </a:r>
            <a:r>
              <a:rPr lang="es-ES" sz="1600" b="1" dirty="0">
                <a:solidFill>
                  <a:schemeClr val="accent1"/>
                </a:solidFill>
              </a:rPr>
              <a:t>, de </a:t>
            </a:r>
            <a:r>
              <a:rPr lang="es-ES" sz="1600" b="1" dirty="0" err="1">
                <a:solidFill>
                  <a:schemeClr val="accent1"/>
                </a:solidFill>
              </a:rPr>
              <a:t>prevenció</a:t>
            </a:r>
            <a:r>
              <a:rPr lang="es-ES" sz="1600" b="1" dirty="0">
                <a:solidFill>
                  <a:schemeClr val="accent1"/>
                </a:solidFill>
              </a:rPr>
              <a:t> de les </a:t>
            </a:r>
            <a:r>
              <a:rPr lang="es-ES" sz="1600" b="1" dirty="0" err="1">
                <a:solidFill>
                  <a:schemeClr val="accent1"/>
                </a:solidFill>
              </a:rPr>
              <a:t>pèrdues</a:t>
            </a:r>
            <a:r>
              <a:rPr lang="es-ES" sz="1600" b="1" dirty="0">
                <a:solidFill>
                  <a:schemeClr val="accent1"/>
                </a:solidFill>
              </a:rPr>
              <a:t> i del </a:t>
            </a:r>
            <a:r>
              <a:rPr lang="es-ES" sz="1600" b="1" dirty="0" err="1">
                <a:solidFill>
                  <a:schemeClr val="accent1"/>
                </a:solidFill>
              </a:rPr>
              <a:t>malbaratament</a:t>
            </a:r>
            <a:r>
              <a:rPr lang="es-ES" sz="1600" b="1" dirty="0">
                <a:solidFill>
                  <a:schemeClr val="accent1"/>
                </a:solidFill>
              </a:rPr>
              <a:t> </a:t>
            </a:r>
            <a:r>
              <a:rPr lang="es-ES" sz="1600" b="1" dirty="0" err="1">
                <a:solidFill>
                  <a:schemeClr val="accent1"/>
                </a:solidFill>
              </a:rPr>
              <a:t>d’aliments</a:t>
            </a:r>
            <a:endParaRPr lang="en-US" dirty="0">
              <a:solidFill>
                <a:schemeClr val="accent1"/>
              </a:solidFill>
              <a:sym typeface="Wingdings" panose="05000000000000000000" pitchFamily="2" charset="2"/>
            </a:endParaRPr>
          </a:p>
          <a:p>
            <a:pPr lvl="1"/>
            <a:endParaRPr lang="en-US" dirty="0"/>
          </a:p>
        </p:txBody>
      </p:sp>
    </p:spTree>
    <p:extLst>
      <p:ext uri="{BB962C8B-B14F-4D97-AF65-F5344CB8AC3E}">
        <p14:creationId xmlns:p14="http://schemas.microsoft.com/office/powerpoint/2010/main" val="40239679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5030A7-BE27-4CD5-8978-7AB740D760CC}"/>
              </a:ext>
            </a:extLst>
          </p:cNvPr>
          <p:cNvSpPr>
            <a:spLocks noGrp="1"/>
          </p:cNvSpPr>
          <p:nvPr>
            <p:ph type="title"/>
          </p:nvPr>
        </p:nvSpPr>
        <p:spPr>
          <a:xfrm>
            <a:off x="677332" y="352425"/>
            <a:ext cx="9095318" cy="1009650"/>
          </a:xfrm>
        </p:spPr>
        <p:txBody>
          <a:bodyPr>
            <a:noAutofit/>
          </a:bodyPr>
          <a:lstStyle/>
          <a:p>
            <a:r>
              <a:rPr lang="en-US" sz="2800" b="1" dirty="0"/>
              <a:t>5. Food waste and COVID-19: What has been the impact of COVID-19 on the generation of food waste?</a:t>
            </a:r>
            <a:br>
              <a:rPr lang="en-US" sz="2800" b="1" dirty="0"/>
            </a:br>
            <a:br>
              <a:rPr lang="en-US" sz="2800" b="1" dirty="0">
                <a:solidFill>
                  <a:schemeClr val="accent2"/>
                </a:solidFill>
                <a:highlight>
                  <a:srgbClr val="FFFF00"/>
                </a:highlight>
              </a:rPr>
            </a:br>
            <a:endParaRPr lang="en-US" sz="2800" b="1" dirty="0">
              <a:solidFill>
                <a:schemeClr val="accent2"/>
              </a:solidFill>
            </a:endParaRPr>
          </a:p>
        </p:txBody>
      </p:sp>
      <p:sp>
        <p:nvSpPr>
          <p:cNvPr id="3" name="Marcador de contenido 2">
            <a:extLst>
              <a:ext uri="{FF2B5EF4-FFF2-40B4-BE49-F238E27FC236}">
                <a16:creationId xmlns:a16="http://schemas.microsoft.com/office/drawing/2014/main" id="{E28E7A19-37C5-4608-A00F-FCDB68DBD0F2}"/>
              </a:ext>
            </a:extLst>
          </p:cNvPr>
          <p:cNvSpPr>
            <a:spLocks noGrp="1"/>
          </p:cNvSpPr>
          <p:nvPr>
            <p:ph idx="1"/>
          </p:nvPr>
        </p:nvSpPr>
        <p:spPr>
          <a:xfrm>
            <a:off x="677332" y="1466849"/>
            <a:ext cx="8695268" cy="5105401"/>
          </a:xfrm>
        </p:spPr>
        <p:txBody>
          <a:bodyPr>
            <a:normAutofit fontScale="92500" lnSpcReduction="10000"/>
          </a:bodyPr>
          <a:lstStyle/>
          <a:p>
            <a:r>
              <a:rPr lang="en-US" sz="2000" dirty="0"/>
              <a:t>Acknowledgement of the limitations </a:t>
            </a:r>
          </a:p>
          <a:p>
            <a:pPr lvl="1"/>
            <a:r>
              <a:rPr lang="en-US" sz="1800" dirty="0">
                <a:sym typeface="Wingdings" panose="05000000000000000000" pitchFamily="2" charset="2"/>
              </a:rPr>
              <a:t>L</a:t>
            </a:r>
            <a:r>
              <a:rPr lang="en-US" sz="1800" dirty="0"/>
              <a:t>ack of data</a:t>
            </a:r>
          </a:p>
          <a:p>
            <a:pPr lvl="1"/>
            <a:r>
              <a:rPr lang="en-US" sz="1800" dirty="0"/>
              <a:t>Shift in priorities</a:t>
            </a:r>
          </a:p>
          <a:p>
            <a:r>
              <a:rPr lang="en-US" sz="2000" dirty="0"/>
              <a:t>Impact of COVID-19 along the </a:t>
            </a:r>
            <a:r>
              <a:rPr lang="en-US" sz="2000" b="1" dirty="0"/>
              <a:t>food chain </a:t>
            </a:r>
          </a:p>
          <a:p>
            <a:pPr lvl="1"/>
            <a:r>
              <a:rPr lang="en-US" dirty="0"/>
              <a:t>The impact differs depending on the food product (luxury products)</a:t>
            </a:r>
          </a:p>
          <a:p>
            <a:pPr lvl="1"/>
            <a:r>
              <a:rPr lang="en-US" dirty="0"/>
              <a:t>The impact differs depending on the phase of the chain (</a:t>
            </a:r>
            <a:r>
              <a:rPr lang="es-ES" dirty="0" err="1"/>
              <a:t>commercial</a:t>
            </a:r>
            <a:r>
              <a:rPr lang="es-ES" dirty="0"/>
              <a:t>/</a:t>
            </a:r>
            <a:r>
              <a:rPr lang="es-ES" dirty="0" err="1"/>
              <a:t>hospitality</a:t>
            </a:r>
            <a:r>
              <a:rPr lang="es-ES" dirty="0"/>
              <a:t> sector)</a:t>
            </a:r>
            <a:endParaRPr lang="en-US" dirty="0"/>
          </a:p>
          <a:p>
            <a:pPr lvl="1"/>
            <a:r>
              <a:rPr lang="en-US" dirty="0"/>
              <a:t>The impact differs depending on degree of digitalization, client diversification, etc.</a:t>
            </a:r>
          </a:p>
          <a:p>
            <a:r>
              <a:rPr lang="en-US" sz="2000" dirty="0"/>
              <a:t>Impact of COVID-19 on </a:t>
            </a:r>
            <a:r>
              <a:rPr lang="en-US" sz="2000" b="1" dirty="0"/>
              <a:t>consumption (and eating) habits</a:t>
            </a:r>
          </a:p>
          <a:p>
            <a:pPr lvl="1"/>
            <a:r>
              <a:rPr lang="en-US" dirty="0"/>
              <a:t>Hoarding and stockpiling </a:t>
            </a:r>
          </a:p>
          <a:p>
            <a:pPr lvl="1"/>
            <a:r>
              <a:rPr lang="en-US" dirty="0">
                <a:hlinkClick r:id="rId3"/>
              </a:rPr>
              <a:t>Food safety </a:t>
            </a:r>
            <a:r>
              <a:rPr lang="en-US" dirty="0"/>
              <a:t>concerns in connection with COVID-19</a:t>
            </a:r>
          </a:p>
          <a:p>
            <a:r>
              <a:rPr lang="en-US" sz="2000" dirty="0"/>
              <a:t>Impact of COVID-19 on </a:t>
            </a:r>
            <a:r>
              <a:rPr lang="en-US" sz="2000" b="1" dirty="0"/>
              <a:t>economic and social terms</a:t>
            </a:r>
          </a:p>
          <a:p>
            <a:pPr lvl="1"/>
            <a:r>
              <a:rPr lang="en-US" dirty="0"/>
              <a:t>Negative impact on household’s income</a:t>
            </a:r>
          </a:p>
          <a:p>
            <a:pPr lvl="1"/>
            <a:r>
              <a:rPr lang="en-US" dirty="0"/>
              <a:t>Increase of vulnerability and food insecurity situations</a:t>
            </a:r>
          </a:p>
          <a:p>
            <a:pPr lvl="1"/>
            <a:r>
              <a:rPr lang="en-US" dirty="0"/>
              <a:t>Assistance institutions, like food banks, increase their activity</a:t>
            </a:r>
          </a:p>
          <a:p>
            <a:pPr lvl="1"/>
            <a:endParaRPr lang="en-US" dirty="0"/>
          </a:p>
          <a:p>
            <a:pPr lvl="1"/>
            <a:endParaRPr lang="en-US" dirty="0"/>
          </a:p>
        </p:txBody>
      </p:sp>
    </p:spTree>
    <p:extLst>
      <p:ext uri="{BB962C8B-B14F-4D97-AF65-F5344CB8AC3E}">
        <p14:creationId xmlns:p14="http://schemas.microsoft.com/office/powerpoint/2010/main" val="23291212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B02A3605-298D-43CC-8867-D0DA22C6912A}"/>
              </a:ext>
            </a:extLst>
          </p:cNvPr>
          <p:cNvSpPr>
            <a:spLocks noGrp="1"/>
          </p:cNvSpPr>
          <p:nvPr>
            <p:ph idx="1"/>
          </p:nvPr>
        </p:nvSpPr>
        <p:spPr>
          <a:xfrm>
            <a:off x="677507" y="1543050"/>
            <a:ext cx="9523768" cy="5124449"/>
          </a:xfrm>
        </p:spPr>
        <p:txBody>
          <a:bodyPr/>
          <a:lstStyle/>
          <a:p>
            <a:r>
              <a:rPr lang="en-US" dirty="0"/>
              <a:t>Proposals in relation to the </a:t>
            </a:r>
            <a:r>
              <a:rPr lang="en-US" b="1" dirty="0"/>
              <a:t>food chain</a:t>
            </a:r>
          </a:p>
          <a:p>
            <a:pPr lvl="1"/>
            <a:r>
              <a:rPr lang="en-US" dirty="0">
                <a:sym typeface="Wingdings" panose="05000000000000000000" pitchFamily="2" charset="2"/>
              </a:rPr>
              <a:t>Make the food chain logistics </a:t>
            </a:r>
            <a:r>
              <a:rPr lang="en-US" b="1" dirty="0">
                <a:solidFill>
                  <a:schemeClr val="accent1"/>
                </a:solidFill>
                <a:sym typeface="Wingdings" panose="05000000000000000000" pitchFamily="2" charset="2"/>
              </a:rPr>
              <a:t>less complex</a:t>
            </a:r>
            <a:r>
              <a:rPr lang="en-US" b="1" dirty="0">
                <a:sym typeface="Wingdings" panose="05000000000000000000" pitchFamily="2" charset="2"/>
              </a:rPr>
              <a:t> </a:t>
            </a:r>
            <a:r>
              <a:rPr lang="en-US" dirty="0">
                <a:sym typeface="Wingdings" panose="05000000000000000000" pitchFamily="2" charset="2"/>
              </a:rPr>
              <a:t> </a:t>
            </a:r>
            <a:r>
              <a:rPr lang="en-US" dirty="0"/>
              <a:t>More decentralized food chain including small producers</a:t>
            </a:r>
          </a:p>
          <a:p>
            <a:pPr lvl="1"/>
            <a:r>
              <a:rPr lang="en-US" dirty="0"/>
              <a:t>Make the food chain </a:t>
            </a:r>
            <a:r>
              <a:rPr lang="en-US" b="1" dirty="0">
                <a:solidFill>
                  <a:schemeClr val="accent1"/>
                </a:solidFill>
              </a:rPr>
              <a:t>shorter</a:t>
            </a:r>
            <a:r>
              <a:rPr lang="en-US" dirty="0"/>
              <a:t> </a:t>
            </a:r>
            <a:r>
              <a:rPr lang="en-US" dirty="0">
                <a:sym typeface="Wingdings" panose="05000000000000000000" pitchFamily="2" charset="2"/>
              </a:rPr>
              <a:t> shorter food supply chain </a:t>
            </a:r>
            <a:r>
              <a:rPr lang="en-US" dirty="0"/>
              <a:t> encourage local consumption</a:t>
            </a:r>
          </a:p>
          <a:p>
            <a:pPr lvl="1"/>
            <a:r>
              <a:rPr lang="en-US" dirty="0"/>
              <a:t>More </a:t>
            </a:r>
            <a:r>
              <a:rPr lang="en-US" b="1" dirty="0">
                <a:solidFill>
                  <a:schemeClr val="accent1"/>
                </a:solidFill>
              </a:rPr>
              <a:t>flexibility</a:t>
            </a:r>
            <a:r>
              <a:rPr lang="en-US" dirty="0"/>
              <a:t> and </a:t>
            </a:r>
            <a:r>
              <a:rPr lang="en-US" b="1" dirty="0">
                <a:solidFill>
                  <a:schemeClr val="accent1"/>
                </a:solidFill>
              </a:rPr>
              <a:t>resilience</a:t>
            </a:r>
            <a:r>
              <a:rPr lang="en-US" dirty="0"/>
              <a:t> along the chain </a:t>
            </a:r>
            <a:r>
              <a:rPr lang="en-US" dirty="0">
                <a:sym typeface="Wingdings" panose="05000000000000000000" pitchFamily="2" charset="2"/>
              </a:rPr>
              <a:t> </a:t>
            </a:r>
            <a:r>
              <a:rPr lang="en-US" dirty="0">
                <a:sym typeface="Wingdings" panose="05000000000000000000" pitchFamily="2" charset="2"/>
                <a:hlinkClick r:id="rId2"/>
              </a:rPr>
              <a:t>EC Contingency Plan for ensuring food supply and food security</a:t>
            </a:r>
            <a:r>
              <a:rPr lang="en-US" dirty="0">
                <a:sym typeface="Wingdings" panose="05000000000000000000" pitchFamily="2" charset="2"/>
              </a:rPr>
              <a:t> in case of crisis</a:t>
            </a:r>
            <a:endParaRPr lang="en-US" dirty="0"/>
          </a:p>
          <a:p>
            <a:pPr marL="457200" lvl="1" indent="0">
              <a:buNone/>
            </a:pPr>
            <a:endParaRPr lang="en-US" dirty="0"/>
          </a:p>
          <a:p>
            <a:r>
              <a:rPr lang="en-US" dirty="0"/>
              <a:t>Proposals in relation to consumption (and dietary) habits</a:t>
            </a:r>
          </a:p>
          <a:p>
            <a:pPr lvl="1"/>
            <a:r>
              <a:rPr lang="en-US" dirty="0"/>
              <a:t>More </a:t>
            </a:r>
            <a:r>
              <a:rPr lang="en-US" b="1" dirty="0">
                <a:solidFill>
                  <a:schemeClr val="accent1"/>
                </a:solidFill>
              </a:rPr>
              <a:t>education</a:t>
            </a:r>
            <a:r>
              <a:rPr lang="en-US" dirty="0"/>
              <a:t> and </a:t>
            </a:r>
            <a:r>
              <a:rPr lang="en-US" b="1" dirty="0">
                <a:solidFill>
                  <a:schemeClr val="accent1"/>
                </a:solidFill>
              </a:rPr>
              <a:t>awareness</a:t>
            </a:r>
            <a:r>
              <a:rPr lang="en-US" dirty="0"/>
              <a:t> are needed</a:t>
            </a:r>
          </a:p>
          <a:p>
            <a:endParaRPr lang="en-US" dirty="0"/>
          </a:p>
          <a:p>
            <a:r>
              <a:rPr lang="en-US" dirty="0"/>
              <a:t>Proposals to alleviate vulnerability and food insecurity situations</a:t>
            </a:r>
          </a:p>
          <a:p>
            <a:pPr lvl="1"/>
            <a:r>
              <a:rPr lang="en-US" dirty="0"/>
              <a:t>Strengthen </a:t>
            </a:r>
            <a:r>
              <a:rPr lang="en-US" b="1" dirty="0">
                <a:solidFill>
                  <a:schemeClr val="accent1"/>
                </a:solidFill>
              </a:rPr>
              <a:t>food donation</a:t>
            </a:r>
            <a:r>
              <a:rPr lang="en-US" dirty="0">
                <a:solidFill>
                  <a:schemeClr val="accent1"/>
                </a:solidFill>
              </a:rPr>
              <a:t> </a:t>
            </a:r>
            <a:r>
              <a:rPr lang="en-US" dirty="0"/>
              <a:t>strategies</a:t>
            </a:r>
          </a:p>
        </p:txBody>
      </p:sp>
      <p:sp>
        <p:nvSpPr>
          <p:cNvPr id="4" name="Título 1">
            <a:extLst>
              <a:ext uri="{FF2B5EF4-FFF2-40B4-BE49-F238E27FC236}">
                <a16:creationId xmlns:a16="http://schemas.microsoft.com/office/drawing/2014/main" id="{8F95B382-699C-437B-A89B-ADD589995FE0}"/>
              </a:ext>
            </a:extLst>
          </p:cNvPr>
          <p:cNvSpPr>
            <a:spLocks noGrp="1"/>
          </p:cNvSpPr>
          <p:nvPr>
            <p:ph type="title"/>
          </p:nvPr>
        </p:nvSpPr>
        <p:spPr>
          <a:xfrm>
            <a:off x="677862" y="609601"/>
            <a:ext cx="8789987" cy="542924"/>
          </a:xfrm>
        </p:spPr>
        <p:txBody>
          <a:bodyPr>
            <a:normAutofit fontScale="90000"/>
          </a:bodyPr>
          <a:lstStyle/>
          <a:p>
            <a:r>
              <a:rPr lang="en-US" sz="2800" b="1" dirty="0"/>
              <a:t>5. </a:t>
            </a:r>
            <a:r>
              <a:rPr lang="en-US" sz="2700" b="1" dirty="0"/>
              <a:t>Food</a:t>
            </a:r>
            <a:r>
              <a:rPr lang="en-US" sz="2800" b="1" dirty="0"/>
              <a:t> waste and COVID-19: Can any lessons be learned?</a:t>
            </a:r>
            <a:endParaRPr lang="en-US" sz="2800" b="1" dirty="0">
              <a:solidFill>
                <a:schemeClr val="accent2"/>
              </a:solidFill>
            </a:endParaRPr>
          </a:p>
        </p:txBody>
      </p:sp>
    </p:spTree>
    <p:extLst>
      <p:ext uri="{BB962C8B-B14F-4D97-AF65-F5344CB8AC3E}">
        <p14:creationId xmlns:p14="http://schemas.microsoft.com/office/powerpoint/2010/main" val="35732115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85E8029-4BCC-48DF-A57B-CE2DBDCD136B}"/>
              </a:ext>
            </a:extLst>
          </p:cNvPr>
          <p:cNvSpPr>
            <a:spLocks noGrp="1"/>
          </p:cNvSpPr>
          <p:nvPr>
            <p:ph type="title"/>
          </p:nvPr>
        </p:nvSpPr>
        <p:spPr>
          <a:xfrm>
            <a:off x="677333" y="609600"/>
            <a:ext cx="8761941" cy="704850"/>
          </a:xfrm>
        </p:spPr>
        <p:txBody>
          <a:bodyPr>
            <a:noAutofit/>
          </a:bodyPr>
          <a:lstStyle/>
          <a:p>
            <a:r>
              <a:rPr lang="en-US" sz="2500" b="1" dirty="0"/>
              <a:t>5. Food waste and COVID-19: new opportunities?</a:t>
            </a:r>
            <a:endParaRPr lang="en-US" sz="2500" dirty="0"/>
          </a:p>
        </p:txBody>
      </p:sp>
      <p:sp>
        <p:nvSpPr>
          <p:cNvPr id="3" name="Marcador de contenido 2">
            <a:extLst>
              <a:ext uri="{FF2B5EF4-FFF2-40B4-BE49-F238E27FC236}">
                <a16:creationId xmlns:a16="http://schemas.microsoft.com/office/drawing/2014/main" id="{9F071F2C-F237-4066-BE6C-14A21B447FFE}"/>
              </a:ext>
            </a:extLst>
          </p:cNvPr>
          <p:cNvSpPr>
            <a:spLocks noGrp="1"/>
          </p:cNvSpPr>
          <p:nvPr>
            <p:ph idx="1"/>
          </p:nvPr>
        </p:nvSpPr>
        <p:spPr>
          <a:xfrm>
            <a:off x="677334" y="1390650"/>
            <a:ext cx="10066866" cy="5391149"/>
          </a:xfrm>
        </p:spPr>
        <p:txBody>
          <a:bodyPr>
            <a:normAutofit lnSpcReduction="10000"/>
          </a:bodyPr>
          <a:lstStyle/>
          <a:p>
            <a:r>
              <a:rPr lang="en-US" dirty="0"/>
              <a:t>The WFD as a robust pillar </a:t>
            </a:r>
            <a:r>
              <a:rPr lang="en-US" dirty="0">
                <a:sym typeface="Wingdings" panose="05000000000000000000" pitchFamily="2" charset="2"/>
              </a:rPr>
              <a:t> sustainable development + circular economy + European </a:t>
            </a:r>
            <a:r>
              <a:rPr lang="en-US" dirty="0" err="1">
                <a:sym typeface="Wingdings" panose="05000000000000000000" pitchFamily="2" charset="2"/>
              </a:rPr>
              <a:t>Grean</a:t>
            </a:r>
            <a:r>
              <a:rPr lang="en-US" dirty="0">
                <a:sym typeface="Wingdings" panose="05000000000000000000" pitchFamily="2" charset="2"/>
              </a:rPr>
              <a:t> Deal + F2F</a:t>
            </a:r>
          </a:p>
          <a:p>
            <a:pPr lvl="1"/>
            <a:r>
              <a:rPr lang="en-US" dirty="0"/>
              <a:t>Transposition of the WFD </a:t>
            </a:r>
            <a:r>
              <a:rPr lang="en-US" dirty="0">
                <a:sym typeface="Wingdings" panose="05000000000000000000" pitchFamily="2" charset="2"/>
              </a:rPr>
              <a:t> opportunity</a:t>
            </a:r>
            <a:endParaRPr lang="en-US" dirty="0"/>
          </a:p>
          <a:p>
            <a:endParaRPr lang="en-US" dirty="0"/>
          </a:p>
          <a:p>
            <a:r>
              <a:rPr lang="en-US" dirty="0"/>
              <a:t>The waste hierarchy as the key instrument</a:t>
            </a:r>
          </a:p>
          <a:p>
            <a:pPr lvl="1"/>
            <a:r>
              <a:rPr lang="en-US" dirty="0"/>
              <a:t>Focus on prevention strategies</a:t>
            </a:r>
          </a:p>
          <a:p>
            <a:pPr lvl="2"/>
            <a:r>
              <a:rPr lang="en-US" dirty="0"/>
              <a:t>Modernization of the food chain: digitalization, blockchain</a:t>
            </a:r>
          </a:p>
          <a:p>
            <a:pPr lvl="2"/>
            <a:r>
              <a:rPr lang="en-US" dirty="0"/>
              <a:t>Transformation of the food chain: km0</a:t>
            </a:r>
          </a:p>
          <a:p>
            <a:pPr lvl="2"/>
            <a:r>
              <a:rPr lang="en-US" dirty="0"/>
              <a:t>Redistribution of surplus: food recovery companies, mobile apps, etc.</a:t>
            </a:r>
          </a:p>
          <a:p>
            <a:pPr lvl="2"/>
            <a:r>
              <a:rPr lang="en-US" dirty="0"/>
              <a:t>New creative ways to foster donation: liability, fiscal incentives, others</a:t>
            </a:r>
          </a:p>
          <a:p>
            <a:pPr lvl="1"/>
            <a:r>
              <a:rPr lang="en-US" dirty="0"/>
              <a:t>Re-use, recycling, recovery</a:t>
            </a:r>
          </a:p>
          <a:p>
            <a:pPr lvl="1"/>
            <a:endParaRPr lang="en-US" dirty="0"/>
          </a:p>
          <a:p>
            <a:r>
              <a:rPr lang="en-US" dirty="0"/>
              <a:t>The whole food chain has to be involved</a:t>
            </a:r>
          </a:p>
          <a:p>
            <a:endParaRPr lang="en-US" dirty="0"/>
          </a:p>
          <a:p>
            <a:r>
              <a:rPr lang="en-US" dirty="0"/>
              <a:t>Social entities like food banks as part of the food chain</a:t>
            </a:r>
          </a:p>
        </p:txBody>
      </p:sp>
    </p:spTree>
    <p:extLst>
      <p:ext uri="{BB962C8B-B14F-4D97-AF65-F5344CB8AC3E}">
        <p14:creationId xmlns:p14="http://schemas.microsoft.com/office/powerpoint/2010/main" val="21828325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56303" y="374025"/>
            <a:ext cx="8596668" cy="781050"/>
          </a:xfrm>
        </p:spPr>
        <p:txBody>
          <a:bodyPr>
            <a:normAutofit/>
          </a:bodyPr>
          <a:lstStyle/>
          <a:p>
            <a:pPr algn="ctr"/>
            <a:r>
              <a:rPr lang="en-US" sz="3200" dirty="0"/>
              <a:t>Thank you for your attention</a:t>
            </a:r>
          </a:p>
        </p:txBody>
      </p:sp>
      <p:sp>
        <p:nvSpPr>
          <p:cNvPr id="5" name="Subtítulo 2">
            <a:extLst>
              <a:ext uri="{FF2B5EF4-FFF2-40B4-BE49-F238E27FC236}">
                <a16:creationId xmlns:a16="http://schemas.microsoft.com/office/drawing/2014/main" id="{52F75AAE-9806-45AA-A821-58B96D5FE92C}"/>
              </a:ext>
            </a:extLst>
          </p:cNvPr>
          <p:cNvSpPr txBox="1">
            <a:spLocks/>
          </p:cNvSpPr>
          <p:nvPr/>
        </p:nvSpPr>
        <p:spPr>
          <a:xfrm>
            <a:off x="2462710" y="3143137"/>
            <a:ext cx="5641975" cy="1800843"/>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lgn="ctr">
              <a:lnSpc>
                <a:spcPct val="120000"/>
              </a:lnSpc>
              <a:spcBef>
                <a:spcPts val="0"/>
              </a:spcBef>
              <a:buNone/>
            </a:pPr>
            <a:endParaRPr lang="es-ES" sz="1600" dirty="0"/>
          </a:p>
          <a:p>
            <a:pPr marL="0" indent="0" algn="ctr">
              <a:lnSpc>
                <a:spcPct val="120000"/>
              </a:lnSpc>
              <a:spcBef>
                <a:spcPts val="0"/>
              </a:spcBef>
              <a:buNone/>
            </a:pPr>
            <a:r>
              <a:rPr lang="es-ES" sz="1600" dirty="0"/>
              <a:t>Laura </a:t>
            </a:r>
            <a:r>
              <a:rPr lang="es-ES" sz="1600" dirty="0" err="1"/>
              <a:t>Salamero</a:t>
            </a:r>
            <a:r>
              <a:rPr lang="es-ES" sz="1600" dirty="0"/>
              <a:t> </a:t>
            </a:r>
            <a:r>
              <a:rPr lang="es-ES" sz="1600" dirty="0" err="1"/>
              <a:t>Teixidó</a:t>
            </a:r>
            <a:r>
              <a:rPr lang="es-ES" sz="1600" dirty="0"/>
              <a:t>, PhD</a:t>
            </a:r>
          </a:p>
          <a:p>
            <a:pPr marL="0" indent="0" algn="ctr">
              <a:lnSpc>
                <a:spcPct val="120000"/>
              </a:lnSpc>
              <a:spcBef>
                <a:spcPts val="0"/>
              </a:spcBef>
              <a:buNone/>
            </a:pPr>
            <a:r>
              <a:rPr lang="es-ES" sz="1600" dirty="0" err="1"/>
              <a:t>Administrative</a:t>
            </a:r>
            <a:r>
              <a:rPr lang="es-ES" sz="1600" dirty="0"/>
              <a:t> </a:t>
            </a:r>
            <a:r>
              <a:rPr lang="es-ES" sz="1600" dirty="0" err="1"/>
              <a:t>Law</a:t>
            </a:r>
            <a:r>
              <a:rPr lang="es-ES" sz="1600" dirty="0"/>
              <a:t> </a:t>
            </a:r>
            <a:r>
              <a:rPr lang="es-ES" sz="1600" dirty="0" err="1"/>
              <a:t>Lecturer</a:t>
            </a:r>
            <a:r>
              <a:rPr lang="es-ES" sz="1600" dirty="0"/>
              <a:t> </a:t>
            </a:r>
          </a:p>
          <a:p>
            <a:pPr marL="0" indent="0" algn="ctr">
              <a:lnSpc>
                <a:spcPct val="120000"/>
              </a:lnSpc>
              <a:spcBef>
                <a:spcPts val="0"/>
              </a:spcBef>
              <a:buNone/>
            </a:pPr>
            <a:r>
              <a:rPr lang="es-ES" sz="1600" dirty="0" err="1"/>
              <a:t>University</a:t>
            </a:r>
            <a:r>
              <a:rPr lang="es-ES" sz="1600" dirty="0"/>
              <a:t> </a:t>
            </a:r>
            <a:r>
              <a:rPr lang="es-ES" sz="1600" dirty="0" err="1"/>
              <a:t>of</a:t>
            </a:r>
            <a:r>
              <a:rPr lang="es-ES" sz="1600" dirty="0"/>
              <a:t> Lleida</a:t>
            </a:r>
          </a:p>
          <a:p>
            <a:pPr marL="0" indent="0" algn="ctr">
              <a:lnSpc>
                <a:spcPct val="120000"/>
              </a:lnSpc>
              <a:spcBef>
                <a:spcPts val="0"/>
              </a:spcBef>
              <a:buNone/>
            </a:pPr>
            <a:r>
              <a:rPr lang="es-ES" sz="1600" dirty="0">
                <a:hlinkClick r:id="rId2"/>
              </a:rPr>
              <a:t>laura.salamero@udl.cat</a:t>
            </a:r>
            <a:endParaRPr lang="es-ES" sz="1600" dirty="0"/>
          </a:p>
          <a:p>
            <a:pPr marL="0" indent="0" algn="ctr">
              <a:lnSpc>
                <a:spcPct val="120000"/>
              </a:lnSpc>
              <a:spcBef>
                <a:spcPts val="0"/>
              </a:spcBef>
              <a:buNone/>
            </a:pPr>
            <a:endParaRPr lang="es-ES" sz="1600" dirty="0"/>
          </a:p>
          <a:p>
            <a:pPr marL="0" indent="0" algn="ctr">
              <a:lnSpc>
                <a:spcPct val="120000"/>
              </a:lnSpc>
              <a:spcBef>
                <a:spcPts val="0"/>
              </a:spcBef>
              <a:buNone/>
            </a:pPr>
            <a:endParaRPr lang="es-ES" sz="1600" dirty="0"/>
          </a:p>
          <a:p>
            <a:endParaRPr lang="es-ES" dirty="0"/>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35679" y="1499757"/>
            <a:ext cx="1842412" cy="1449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descr="ATIK YEMEĞİN LEZZETİ | XOXO Digital">
            <a:extLst>
              <a:ext uri="{FF2B5EF4-FFF2-40B4-BE49-F238E27FC236}">
                <a16:creationId xmlns:a16="http://schemas.microsoft.com/office/drawing/2014/main" id="{80F2FA92-D52E-41F9-B840-0B38026D4A3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3061142" y="4397847"/>
            <a:ext cx="3924300" cy="239743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GLOBAL PANDEMIC NETWORK | One Planet Network">
            <a:extLst>
              <a:ext uri="{FF2B5EF4-FFF2-40B4-BE49-F238E27FC236}">
                <a16:creationId xmlns:a16="http://schemas.microsoft.com/office/drawing/2014/main" id="{6BD7E701-1A81-4AD5-9676-F61650917FD6}"/>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1198" r="17890"/>
          <a:stretch/>
        </p:blipFill>
        <p:spPr bwMode="auto">
          <a:xfrm>
            <a:off x="1325528" y="1557412"/>
            <a:ext cx="3697764" cy="1585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20513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F74860A-97DD-42F2-8423-C44D9935F3FF}"/>
              </a:ext>
            </a:extLst>
          </p:cNvPr>
          <p:cNvSpPr>
            <a:spLocks noGrp="1"/>
          </p:cNvSpPr>
          <p:nvPr>
            <p:ph type="title"/>
          </p:nvPr>
        </p:nvSpPr>
        <p:spPr>
          <a:xfrm>
            <a:off x="671204" y="301488"/>
            <a:ext cx="8596668" cy="757237"/>
          </a:xfrm>
        </p:spPr>
        <p:txBody>
          <a:bodyPr/>
          <a:lstStyle/>
          <a:p>
            <a:r>
              <a:rPr lang="es-ES" b="1" dirty="0"/>
              <a:t>1. </a:t>
            </a:r>
            <a:r>
              <a:rPr lang="es-ES" b="1" dirty="0" err="1"/>
              <a:t>The</a:t>
            </a:r>
            <a:r>
              <a:rPr lang="es-ES" b="1" dirty="0"/>
              <a:t> </a:t>
            </a:r>
            <a:r>
              <a:rPr lang="es-ES" b="1" dirty="0" err="1"/>
              <a:t>relevance</a:t>
            </a:r>
            <a:r>
              <a:rPr lang="es-ES" b="1" dirty="0"/>
              <a:t> </a:t>
            </a:r>
            <a:r>
              <a:rPr lang="es-ES" b="1" dirty="0" err="1"/>
              <a:t>of</a:t>
            </a:r>
            <a:r>
              <a:rPr lang="es-ES" b="1" dirty="0"/>
              <a:t> </a:t>
            </a:r>
            <a:r>
              <a:rPr lang="es-ES" b="1" dirty="0" err="1"/>
              <a:t>food</a:t>
            </a:r>
            <a:r>
              <a:rPr lang="es-ES" b="1" dirty="0"/>
              <a:t> </a:t>
            </a:r>
            <a:r>
              <a:rPr lang="es-ES" b="1" dirty="0" err="1"/>
              <a:t>waste</a:t>
            </a:r>
            <a:r>
              <a:rPr lang="es-ES" b="1" dirty="0"/>
              <a:t> (I)</a:t>
            </a:r>
            <a:endParaRPr lang="ca-ES" b="1" dirty="0"/>
          </a:p>
        </p:txBody>
      </p:sp>
      <p:pic>
        <p:nvPicPr>
          <p:cNvPr id="4" name="Picture 3">
            <a:extLst>
              <a:ext uri="{FF2B5EF4-FFF2-40B4-BE49-F238E27FC236}">
                <a16:creationId xmlns:a16="http://schemas.microsoft.com/office/drawing/2014/main" id="{6716DD93-B68C-4B31-B6D2-13D72918317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00200" y="1356599"/>
            <a:ext cx="7235652" cy="371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CuadroTexto 5">
            <a:extLst>
              <a:ext uri="{FF2B5EF4-FFF2-40B4-BE49-F238E27FC236}">
                <a16:creationId xmlns:a16="http://schemas.microsoft.com/office/drawing/2014/main" id="{2930FB07-50C2-413D-88E5-0C1F5DBA983C}"/>
              </a:ext>
            </a:extLst>
          </p:cNvPr>
          <p:cNvSpPr txBox="1"/>
          <p:nvPr/>
        </p:nvSpPr>
        <p:spPr>
          <a:xfrm>
            <a:off x="931774" y="5851525"/>
            <a:ext cx="9120187" cy="523220"/>
          </a:xfrm>
          <a:prstGeom prst="rect">
            <a:avLst/>
          </a:prstGeom>
          <a:noFill/>
        </p:spPr>
        <p:txBody>
          <a:bodyPr wrap="square">
            <a:spAutoFit/>
          </a:bodyPr>
          <a:lstStyle/>
          <a:p>
            <a:pPr marL="0" indent="0">
              <a:buNone/>
            </a:pPr>
            <a:r>
              <a:rPr lang="ca-ES" sz="1400" dirty="0" err="1">
                <a:solidFill>
                  <a:schemeClr val="tx1">
                    <a:lumMod val="75000"/>
                    <a:lumOff val="25000"/>
                  </a:schemeClr>
                </a:solidFill>
              </a:rPr>
              <a:t>Source</a:t>
            </a:r>
            <a:r>
              <a:rPr lang="ca-ES" sz="1400" dirty="0">
                <a:solidFill>
                  <a:schemeClr val="tx1">
                    <a:lumMod val="75000"/>
                    <a:lumOff val="25000"/>
                  </a:schemeClr>
                </a:solidFill>
              </a:rPr>
              <a:t>: FAO </a:t>
            </a:r>
            <a:r>
              <a:rPr lang="en-US" sz="1400" dirty="0">
                <a:hlinkClick r:id="rId3"/>
              </a:rPr>
              <a:t>http://www.fao.org/3/a-c0088e.pdf</a:t>
            </a:r>
            <a:endParaRPr lang="en-US" sz="1400" dirty="0"/>
          </a:p>
          <a:p>
            <a:pPr marL="0" indent="0">
              <a:buNone/>
            </a:pPr>
            <a:r>
              <a:rPr lang="en-US" sz="1400" dirty="0" err="1">
                <a:solidFill>
                  <a:schemeClr val="tx1">
                    <a:lumMod val="75000"/>
                    <a:lumOff val="25000"/>
                  </a:schemeClr>
                </a:solidFill>
              </a:rPr>
              <a:t>Desagregated</a:t>
            </a:r>
            <a:r>
              <a:rPr lang="en-US" sz="1400" dirty="0">
                <a:solidFill>
                  <a:schemeClr val="tx1">
                    <a:lumMod val="75000"/>
                    <a:lumOff val="25000"/>
                  </a:schemeClr>
                </a:solidFill>
              </a:rPr>
              <a:t> data: </a:t>
            </a:r>
            <a:r>
              <a:rPr lang="en-US" sz="1400" dirty="0">
                <a:hlinkClick r:id="rId4"/>
              </a:rPr>
              <a:t>http://www.fao.org/food-loss-and-food-waste/flw-data/en/</a:t>
            </a:r>
            <a:endParaRPr lang="en-US" sz="1400" dirty="0"/>
          </a:p>
        </p:txBody>
      </p:sp>
    </p:spTree>
    <p:extLst>
      <p:ext uri="{BB962C8B-B14F-4D97-AF65-F5344CB8AC3E}">
        <p14:creationId xmlns:p14="http://schemas.microsoft.com/office/powerpoint/2010/main" val="1908946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332B5BD-4CEC-4128-987F-07B855E37918}"/>
              </a:ext>
            </a:extLst>
          </p:cNvPr>
          <p:cNvSpPr>
            <a:spLocks noGrp="1"/>
          </p:cNvSpPr>
          <p:nvPr>
            <p:ph type="title"/>
          </p:nvPr>
        </p:nvSpPr>
        <p:spPr>
          <a:xfrm>
            <a:off x="683291" y="333375"/>
            <a:ext cx="8596668" cy="678359"/>
          </a:xfrm>
        </p:spPr>
        <p:txBody>
          <a:bodyPr/>
          <a:lstStyle/>
          <a:p>
            <a:r>
              <a:rPr lang="en-US" b="1" dirty="0"/>
              <a:t>1. The relevance of food waste (II)</a:t>
            </a:r>
            <a:endParaRPr lang="ca-ES" b="1" dirty="0"/>
          </a:p>
        </p:txBody>
      </p:sp>
      <p:sp>
        <p:nvSpPr>
          <p:cNvPr id="4" name="2 Marcador de contenido">
            <a:extLst>
              <a:ext uri="{FF2B5EF4-FFF2-40B4-BE49-F238E27FC236}">
                <a16:creationId xmlns:a16="http://schemas.microsoft.com/office/drawing/2014/main" id="{2D071214-2B51-4E9B-97ED-688DA57600DB}"/>
              </a:ext>
            </a:extLst>
          </p:cNvPr>
          <p:cNvSpPr txBox="1">
            <a:spLocks/>
          </p:cNvSpPr>
          <p:nvPr/>
        </p:nvSpPr>
        <p:spPr>
          <a:xfrm>
            <a:off x="813141" y="4316908"/>
            <a:ext cx="8229600" cy="2121099"/>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lgn="ctr">
              <a:buFont typeface="Wingdings 3" charset="2"/>
              <a:buNone/>
            </a:pPr>
            <a:r>
              <a:rPr lang="ca-ES" sz="2800" b="1" i="1" dirty="0" err="1">
                <a:solidFill>
                  <a:schemeClr val="accent1"/>
                </a:solidFill>
              </a:rPr>
              <a:t>Economic</a:t>
            </a:r>
            <a:r>
              <a:rPr lang="ca-ES" sz="2800" dirty="0">
                <a:solidFill>
                  <a:schemeClr val="accent6">
                    <a:lumMod val="75000"/>
                  </a:schemeClr>
                </a:solidFill>
              </a:rPr>
              <a:t> </a:t>
            </a:r>
            <a:r>
              <a:rPr lang="ca-ES" sz="2800" dirty="0" err="1"/>
              <a:t>dimension</a:t>
            </a:r>
            <a:endParaRPr lang="ca-ES" sz="2800" dirty="0"/>
          </a:p>
          <a:p>
            <a:pPr marL="0" indent="0" algn="ctr">
              <a:buFont typeface="Wingdings 3" charset="2"/>
              <a:buNone/>
            </a:pPr>
            <a:r>
              <a:rPr lang="ca-ES" sz="2800" b="1" i="1" dirty="0">
                <a:solidFill>
                  <a:schemeClr val="accent1"/>
                </a:solidFill>
              </a:rPr>
              <a:t>Social/</a:t>
            </a:r>
            <a:r>
              <a:rPr lang="ca-ES" sz="2800" b="1" i="1" dirty="0" err="1">
                <a:solidFill>
                  <a:schemeClr val="accent1"/>
                </a:solidFill>
              </a:rPr>
              <a:t>human</a:t>
            </a:r>
            <a:r>
              <a:rPr lang="ca-ES" sz="2800" dirty="0">
                <a:solidFill>
                  <a:schemeClr val="accent1"/>
                </a:solidFill>
              </a:rPr>
              <a:t> </a:t>
            </a:r>
            <a:r>
              <a:rPr lang="ca-ES" sz="2800" dirty="0" err="1"/>
              <a:t>dimension</a:t>
            </a:r>
            <a:endParaRPr lang="ca-ES" sz="2800" dirty="0"/>
          </a:p>
          <a:p>
            <a:pPr marL="0" indent="0" algn="ctr">
              <a:buFont typeface="Wingdings 3" charset="2"/>
              <a:buNone/>
            </a:pPr>
            <a:r>
              <a:rPr lang="ca-ES" sz="2800" b="1" i="1" dirty="0" err="1">
                <a:solidFill>
                  <a:schemeClr val="accent1"/>
                </a:solidFill>
              </a:rPr>
              <a:t>Environmental</a:t>
            </a:r>
            <a:r>
              <a:rPr lang="ca-ES" sz="2800" dirty="0">
                <a:solidFill>
                  <a:schemeClr val="accent6">
                    <a:lumMod val="75000"/>
                  </a:schemeClr>
                </a:solidFill>
              </a:rPr>
              <a:t> </a:t>
            </a:r>
            <a:r>
              <a:rPr lang="ca-ES" sz="2800" dirty="0" err="1"/>
              <a:t>dimension</a:t>
            </a:r>
            <a:endParaRPr lang="en-US" dirty="0"/>
          </a:p>
        </p:txBody>
      </p:sp>
      <p:pic>
        <p:nvPicPr>
          <p:cNvPr id="5" name="Picture 2">
            <a:extLst>
              <a:ext uri="{FF2B5EF4-FFF2-40B4-BE49-F238E27FC236}">
                <a16:creationId xmlns:a16="http://schemas.microsoft.com/office/drawing/2014/main" id="{8960A8B9-020C-485F-8E0F-3C16141DEB8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8557" y="1509117"/>
            <a:ext cx="8590711" cy="26437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464067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0DE7A9E-BF2D-427B-B6DB-88719C4CBCA9}"/>
              </a:ext>
            </a:extLst>
          </p:cNvPr>
          <p:cNvSpPr>
            <a:spLocks noGrp="1"/>
          </p:cNvSpPr>
          <p:nvPr>
            <p:ph type="title"/>
          </p:nvPr>
        </p:nvSpPr>
        <p:spPr>
          <a:xfrm>
            <a:off x="610659" y="342900"/>
            <a:ext cx="9295342" cy="1085850"/>
          </a:xfrm>
        </p:spPr>
        <p:txBody>
          <a:bodyPr>
            <a:normAutofit/>
          </a:bodyPr>
          <a:lstStyle/>
          <a:p>
            <a:r>
              <a:rPr lang="es-ES" sz="3200" b="1" dirty="0"/>
              <a:t>1. </a:t>
            </a:r>
            <a:r>
              <a:rPr lang="es-ES" sz="3200" b="1" dirty="0" err="1"/>
              <a:t>The</a:t>
            </a:r>
            <a:r>
              <a:rPr lang="es-ES" sz="3200" b="1" dirty="0"/>
              <a:t> </a:t>
            </a:r>
            <a:r>
              <a:rPr lang="es-ES" sz="3200" b="1" dirty="0" err="1"/>
              <a:t>relevance</a:t>
            </a:r>
            <a:r>
              <a:rPr lang="es-ES" sz="3200" b="1" dirty="0"/>
              <a:t> </a:t>
            </a:r>
            <a:r>
              <a:rPr lang="es-ES" sz="3200" b="1" dirty="0" err="1"/>
              <a:t>of</a:t>
            </a:r>
            <a:r>
              <a:rPr lang="es-ES" sz="3200" b="1" dirty="0"/>
              <a:t> </a:t>
            </a:r>
            <a:r>
              <a:rPr lang="es-ES" sz="3200" b="1" dirty="0" err="1"/>
              <a:t>food</a:t>
            </a:r>
            <a:r>
              <a:rPr lang="es-ES" sz="3200" b="1" dirty="0"/>
              <a:t> </a:t>
            </a:r>
            <a:r>
              <a:rPr lang="es-ES" sz="3200" b="1" dirty="0" err="1"/>
              <a:t>waste</a:t>
            </a:r>
            <a:r>
              <a:rPr lang="es-ES" sz="3200" b="1" dirty="0"/>
              <a:t>: </a:t>
            </a:r>
            <a:r>
              <a:rPr lang="es-ES" sz="3200" b="1" dirty="0" err="1"/>
              <a:t>economic</a:t>
            </a:r>
            <a:r>
              <a:rPr lang="es-ES" sz="3200" b="1" dirty="0"/>
              <a:t> </a:t>
            </a:r>
            <a:r>
              <a:rPr lang="es-ES" sz="3200" b="1" dirty="0" err="1"/>
              <a:t>dimension</a:t>
            </a:r>
            <a:r>
              <a:rPr lang="es-ES" sz="3200" b="1" dirty="0"/>
              <a:t> (III)</a:t>
            </a:r>
          </a:p>
        </p:txBody>
      </p:sp>
      <p:sp>
        <p:nvSpPr>
          <p:cNvPr id="3" name="Marcador de contenido 2">
            <a:extLst>
              <a:ext uri="{FF2B5EF4-FFF2-40B4-BE49-F238E27FC236}">
                <a16:creationId xmlns:a16="http://schemas.microsoft.com/office/drawing/2014/main" id="{830F5065-3DFE-452C-8F3C-5F8A1F051118}"/>
              </a:ext>
            </a:extLst>
          </p:cNvPr>
          <p:cNvSpPr>
            <a:spLocks noGrp="1"/>
          </p:cNvSpPr>
          <p:nvPr>
            <p:ph idx="1"/>
          </p:nvPr>
        </p:nvSpPr>
        <p:spPr>
          <a:xfrm>
            <a:off x="610659" y="1819275"/>
            <a:ext cx="8847666" cy="4895850"/>
          </a:xfrm>
        </p:spPr>
        <p:txBody>
          <a:bodyPr>
            <a:normAutofit/>
          </a:bodyPr>
          <a:lstStyle/>
          <a:p>
            <a:pPr marL="0" indent="0">
              <a:buNone/>
            </a:pPr>
            <a:r>
              <a:rPr lang="en-US" sz="3200" dirty="0"/>
              <a:t>In </a:t>
            </a:r>
            <a:r>
              <a:rPr lang="en-US" sz="3200" b="1" dirty="0"/>
              <a:t>Europe</a:t>
            </a:r>
            <a:r>
              <a:rPr lang="en-US" sz="3200" dirty="0"/>
              <a:t> </a:t>
            </a:r>
            <a:r>
              <a:rPr lang="en-US" sz="3200" b="1" dirty="0">
                <a:solidFill>
                  <a:schemeClr val="accent1"/>
                </a:solidFill>
              </a:rPr>
              <a:t>88 million tones </a:t>
            </a:r>
            <a:r>
              <a:rPr lang="en-US" sz="3200" dirty="0"/>
              <a:t>of food waste are generated annually with </a:t>
            </a:r>
            <a:r>
              <a:rPr lang="en-US" sz="3200" b="1" dirty="0"/>
              <a:t>associated costs </a:t>
            </a:r>
            <a:r>
              <a:rPr lang="en-US" sz="3200" dirty="0"/>
              <a:t>estimated at </a:t>
            </a:r>
            <a:r>
              <a:rPr lang="en-US" sz="3200" b="1" dirty="0">
                <a:solidFill>
                  <a:schemeClr val="accent1"/>
                </a:solidFill>
              </a:rPr>
              <a:t>143 billion Euros</a:t>
            </a:r>
          </a:p>
          <a:p>
            <a:r>
              <a:rPr lang="en-US" sz="2000" dirty="0"/>
              <a:t>This estimate is for 2012 and includes both edible food and inedible parts associated with food. This equates to 173 kilograms of food waste per person in the EU-28.</a:t>
            </a:r>
          </a:p>
          <a:p>
            <a:pPr marL="0" indent="0">
              <a:buNone/>
            </a:pPr>
            <a:endParaRPr lang="ca-ES" dirty="0"/>
          </a:p>
          <a:p>
            <a:pPr marL="0" indent="0">
              <a:buNone/>
            </a:pPr>
            <a:r>
              <a:rPr lang="ca-ES" dirty="0" err="1"/>
              <a:t>Source</a:t>
            </a:r>
            <a:r>
              <a:rPr lang="ca-ES" dirty="0"/>
              <a:t>: FUSIONS, </a:t>
            </a:r>
            <a:r>
              <a:rPr lang="en-US" i="1" dirty="0"/>
              <a:t>Estimates of European food waste level</a:t>
            </a:r>
            <a:r>
              <a:rPr lang="en-US" dirty="0"/>
              <a:t>, </a:t>
            </a:r>
            <a:r>
              <a:rPr lang="ca-ES" dirty="0"/>
              <a:t>2016</a:t>
            </a:r>
            <a:endParaRPr lang="en-US" dirty="0"/>
          </a:p>
          <a:p>
            <a:endParaRPr lang="es-ES" sz="2400" dirty="0"/>
          </a:p>
        </p:txBody>
      </p:sp>
    </p:spTree>
    <p:extLst>
      <p:ext uri="{BB962C8B-B14F-4D97-AF65-F5344CB8AC3E}">
        <p14:creationId xmlns:p14="http://schemas.microsoft.com/office/powerpoint/2010/main" val="9894659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18EFE89-EE71-4BE4-81FB-84B42120DA84}"/>
              </a:ext>
            </a:extLst>
          </p:cNvPr>
          <p:cNvSpPr>
            <a:spLocks noGrp="1"/>
          </p:cNvSpPr>
          <p:nvPr>
            <p:ph type="title"/>
          </p:nvPr>
        </p:nvSpPr>
        <p:spPr>
          <a:xfrm>
            <a:off x="677332" y="276224"/>
            <a:ext cx="4761442" cy="1800226"/>
          </a:xfrm>
        </p:spPr>
        <p:txBody>
          <a:bodyPr>
            <a:normAutofit fontScale="90000"/>
          </a:bodyPr>
          <a:lstStyle/>
          <a:p>
            <a:r>
              <a:rPr lang="es-ES" sz="3200" b="1" dirty="0"/>
              <a:t>1. </a:t>
            </a:r>
            <a:r>
              <a:rPr lang="es-ES" sz="3200" b="1" dirty="0" err="1"/>
              <a:t>The</a:t>
            </a:r>
            <a:r>
              <a:rPr lang="es-ES" sz="3200" b="1" dirty="0"/>
              <a:t> </a:t>
            </a:r>
            <a:r>
              <a:rPr lang="es-ES" sz="3200" b="1" dirty="0" err="1"/>
              <a:t>relevance</a:t>
            </a:r>
            <a:r>
              <a:rPr lang="es-ES" sz="3200" b="1" dirty="0"/>
              <a:t> </a:t>
            </a:r>
            <a:r>
              <a:rPr lang="es-ES" sz="3200" b="1" dirty="0" err="1"/>
              <a:t>of</a:t>
            </a:r>
            <a:r>
              <a:rPr lang="es-ES" sz="3200" b="1" dirty="0"/>
              <a:t> </a:t>
            </a:r>
            <a:r>
              <a:rPr lang="es-ES" sz="3200" b="1" dirty="0" err="1"/>
              <a:t>food</a:t>
            </a:r>
            <a:r>
              <a:rPr lang="es-ES" sz="3200" b="1" dirty="0"/>
              <a:t> </a:t>
            </a:r>
            <a:br>
              <a:rPr lang="es-ES" sz="3200" b="1" dirty="0"/>
            </a:br>
            <a:r>
              <a:rPr lang="es-ES" sz="3200" b="1" dirty="0" err="1"/>
              <a:t>waste</a:t>
            </a:r>
            <a:r>
              <a:rPr lang="es-ES" sz="3200" b="1" dirty="0"/>
              <a:t>: social </a:t>
            </a:r>
            <a:r>
              <a:rPr lang="es-ES" sz="3200" b="1" dirty="0" err="1"/>
              <a:t>dimension</a:t>
            </a:r>
            <a:r>
              <a:rPr lang="es-ES" sz="3200" b="1" dirty="0"/>
              <a:t> (IV)</a:t>
            </a:r>
          </a:p>
        </p:txBody>
      </p:sp>
      <p:sp>
        <p:nvSpPr>
          <p:cNvPr id="3" name="Marcador de contenido 2">
            <a:extLst>
              <a:ext uri="{FF2B5EF4-FFF2-40B4-BE49-F238E27FC236}">
                <a16:creationId xmlns:a16="http://schemas.microsoft.com/office/drawing/2014/main" id="{2A1C60E2-CD99-4447-9DAD-6C70E0B7FF51}"/>
              </a:ext>
            </a:extLst>
          </p:cNvPr>
          <p:cNvSpPr>
            <a:spLocks noGrp="1"/>
          </p:cNvSpPr>
          <p:nvPr>
            <p:ph idx="1"/>
          </p:nvPr>
        </p:nvSpPr>
        <p:spPr>
          <a:xfrm>
            <a:off x="677333" y="1676399"/>
            <a:ext cx="4685242" cy="5030863"/>
          </a:xfrm>
        </p:spPr>
        <p:txBody>
          <a:bodyPr>
            <a:normAutofit/>
          </a:bodyPr>
          <a:lstStyle/>
          <a:p>
            <a:endParaRPr lang="es-ES" sz="2800" dirty="0"/>
          </a:p>
          <a:p>
            <a:r>
              <a:rPr lang="es-ES" sz="2800" dirty="0" err="1"/>
              <a:t>The</a:t>
            </a:r>
            <a:r>
              <a:rPr lang="es-ES" sz="2800" dirty="0"/>
              <a:t> “</a:t>
            </a:r>
            <a:r>
              <a:rPr lang="es-ES" sz="2800" b="1" dirty="0" err="1">
                <a:solidFill>
                  <a:schemeClr val="accent1"/>
                </a:solidFill>
              </a:rPr>
              <a:t>food</a:t>
            </a:r>
            <a:r>
              <a:rPr lang="es-ES" sz="2800" b="1" dirty="0">
                <a:solidFill>
                  <a:schemeClr val="accent1"/>
                </a:solidFill>
              </a:rPr>
              <a:t> </a:t>
            </a:r>
            <a:r>
              <a:rPr lang="es-ES" sz="2800" b="1" dirty="0" err="1">
                <a:solidFill>
                  <a:schemeClr val="accent1"/>
                </a:solidFill>
              </a:rPr>
              <a:t>paradox</a:t>
            </a:r>
            <a:r>
              <a:rPr lang="es-ES" sz="2800" dirty="0"/>
              <a:t>”:</a:t>
            </a:r>
          </a:p>
          <a:p>
            <a:pPr marL="0" indent="0">
              <a:buNone/>
            </a:pPr>
            <a:r>
              <a:rPr lang="en-US" sz="2800" dirty="0"/>
              <a:t>While 1/3 of the world food’s production is lost or wasted, more than 820 million people live in a situation of food insecurity</a:t>
            </a:r>
          </a:p>
        </p:txBody>
      </p:sp>
      <p:pic>
        <p:nvPicPr>
          <p:cNvPr id="5" name="Picture 2">
            <a:extLst>
              <a:ext uri="{FF2B5EF4-FFF2-40B4-BE49-F238E27FC236}">
                <a16:creationId xmlns:a16="http://schemas.microsoft.com/office/drawing/2014/main" id="{91CDEAB8-3456-45F4-8B4E-3665F87F919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09026" y="276224"/>
            <a:ext cx="6587724" cy="63682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493243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9934988-76BB-4361-BFBA-124A546F3697}"/>
              </a:ext>
            </a:extLst>
          </p:cNvPr>
          <p:cNvSpPr>
            <a:spLocks noGrp="1"/>
          </p:cNvSpPr>
          <p:nvPr>
            <p:ph type="title"/>
          </p:nvPr>
        </p:nvSpPr>
        <p:spPr>
          <a:xfrm>
            <a:off x="677333" y="428625"/>
            <a:ext cx="9028642" cy="1028700"/>
          </a:xfrm>
        </p:spPr>
        <p:txBody>
          <a:bodyPr>
            <a:noAutofit/>
          </a:bodyPr>
          <a:lstStyle/>
          <a:p>
            <a:r>
              <a:rPr lang="es-ES" sz="3200" b="1" dirty="0"/>
              <a:t>1. </a:t>
            </a:r>
            <a:r>
              <a:rPr lang="es-ES" sz="3200" b="1" dirty="0" err="1"/>
              <a:t>The</a:t>
            </a:r>
            <a:r>
              <a:rPr lang="es-ES" sz="3200" b="1" dirty="0"/>
              <a:t> </a:t>
            </a:r>
            <a:r>
              <a:rPr lang="es-ES" sz="3200" b="1" dirty="0" err="1"/>
              <a:t>relevance</a:t>
            </a:r>
            <a:r>
              <a:rPr lang="es-ES" sz="3200" b="1" dirty="0"/>
              <a:t> </a:t>
            </a:r>
            <a:r>
              <a:rPr lang="es-ES" sz="3200" b="1" dirty="0" err="1"/>
              <a:t>of</a:t>
            </a:r>
            <a:r>
              <a:rPr lang="es-ES" sz="3200" b="1" dirty="0"/>
              <a:t> </a:t>
            </a:r>
            <a:r>
              <a:rPr lang="es-ES" sz="3200" b="1" dirty="0" err="1"/>
              <a:t>food</a:t>
            </a:r>
            <a:r>
              <a:rPr lang="es-ES" sz="3200" b="1" dirty="0"/>
              <a:t> </a:t>
            </a:r>
            <a:r>
              <a:rPr lang="es-ES" sz="3200" b="1" dirty="0" err="1"/>
              <a:t>waste</a:t>
            </a:r>
            <a:r>
              <a:rPr lang="es-ES" sz="3200" b="1" dirty="0"/>
              <a:t>: </a:t>
            </a:r>
            <a:r>
              <a:rPr lang="es-ES" sz="3200" b="1" dirty="0" err="1"/>
              <a:t>environmental</a:t>
            </a:r>
            <a:r>
              <a:rPr lang="es-ES" sz="3200" b="1" dirty="0"/>
              <a:t> </a:t>
            </a:r>
            <a:r>
              <a:rPr lang="es-ES" sz="3200" b="1" dirty="0" err="1"/>
              <a:t>dimension</a:t>
            </a:r>
            <a:r>
              <a:rPr lang="es-ES" sz="3200" b="1" dirty="0"/>
              <a:t> (V)</a:t>
            </a:r>
            <a:endParaRPr lang="ca-ES" sz="3200" b="1" dirty="0"/>
          </a:p>
        </p:txBody>
      </p:sp>
      <p:sp>
        <p:nvSpPr>
          <p:cNvPr id="5" name="Marcador de contenido 4">
            <a:extLst>
              <a:ext uri="{FF2B5EF4-FFF2-40B4-BE49-F238E27FC236}">
                <a16:creationId xmlns:a16="http://schemas.microsoft.com/office/drawing/2014/main" id="{5B162865-0F29-45A3-A07E-D48BFA73307C}"/>
              </a:ext>
            </a:extLst>
          </p:cNvPr>
          <p:cNvSpPr>
            <a:spLocks noGrp="1"/>
          </p:cNvSpPr>
          <p:nvPr>
            <p:ph idx="1"/>
          </p:nvPr>
        </p:nvSpPr>
        <p:spPr>
          <a:xfrm>
            <a:off x="677334" y="2019300"/>
            <a:ext cx="9952566" cy="4629149"/>
          </a:xfrm>
        </p:spPr>
        <p:txBody>
          <a:bodyPr>
            <a:normAutofit/>
          </a:bodyPr>
          <a:lstStyle/>
          <a:p>
            <a:r>
              <a:rPr lang="ca-ES" sz="2800" dirty="0" err="1">
                <a:sym typeface="Wingdings" pitchFamily="2" charset="2"/>
              </a:rPr>
              <a:t>Use</a:t>
            </a:r>
            <a:r>
              <a:rPr lang="ca-ES" sz="2800" dirty="0">
                <a:sym typeface="Wingdings" pitchFamily="2" charset="2"/>
              </a:rPr>
              <a:t> of natural </a:t>
            </a:r>
            <a:r>
              <a:rPr lang="ca-ES" sz="2800" dirty="0" err="1">
                <a:sym typeface="Wingdings" pitchFamily="2" charset="2"/>
              </a:rPr>
              <a:t>resources</a:t>
            </a:r>
            <a:r>
              <a:rPr lang="ca-ES" sz="2800" dirty="0">
                <a:sym typeface="Wingdings" pitchFamily="2" charset="2"/>
              </a:rPr>
              <a:t>: </a:t>
            </a:r>
            <a:r>
              <a:rPr lang="ca-ES" sz="2800" dirty="0" err="1">
                <a:sym typeface="Wingdings" pitchFamily="2" charset="2"/>
              </a:rPr>
              <a:t>water</a:t>
            </a:r>
            <a:r>
              <a:rPr lang="ca-ES" sz="2800" dirty="0">
                <a:sym typeface="Wingdings" pitchFamily="2" charset="2"/>
              </a:rPr>
              <a:t>, </a:t>
            </a:r>
            <a:r>
              <a:rPr lang="ca-ES" sz="2800" dirty="0" err="1">
                <a:sym typeface="Wingdings" pitchFamily="2" charset="2"/>
              </a:rPr>
              <a:t>land</a:t>
            </a:r>
            <a:r>
              <a:rPr lang="ca-ES" sz="2800" dirty="0">
                <a:sym typeface="Wingdings" pitchFamily="2" charset="2"/>
              </a:rPr>
              <a:t>, </a:t>
            </a:r>
            <a:r>
              <a:rPr lang="ca-ES" sz="2800" dirty="0" err="1">
                <a:sym typeface="Wingdings" pitchFamily="2" charset="2"/>
              </a:rPr>
              <a:t>sea</a:t>
            </a:r>
            <a:r>
              <a:rPr lang="ca-ES" sz="2800" dirty="0">
                <a:sym typeface="Wingdings" pitchFamily="2" charset="2"/>
              </a:rPr>
              <a:t> </a:t>
            </a:r>
            <a:r>
              <a:rPr lang="ca-ES" sz="2800" dirty="0" err="1">
                <a:sym typeface="Wingdings" pitchFamily="2" charset="2"/>
              </a:rPr>
              <a:t>resources</a:t>
            </a:r>
            <a:r>
              <a:rPr lang="ca-ES" sz="2800" dirty="0">
                <a:sym typeface="Wingdings" pitchFamily="2" charset="2"/>
              </a:rPr>
              <a:t>, </a:t>
            </a:r>
            <a:r>
              <a:rPr lang="ca-ES" sz="2800" dirty="0" err="1">
                <a:sym typeface="Wingdings" pitchFamily="2" charset="2"/>
              </a:rPr>
              <a:t>biodiversity</a:t>
            </a:r>
            <a:endParaRPr lang="ca-ES" sz="2800" dirty="0">
              <a:sym typeface="Wingdings" pitchFamily="2" charset="2"/>
            </a:endParaRPr>
          </a:p>
          <a:p>
            <a:r>
              <a:rPr lang="ca-ES" sz="2800" dirty="0">
                <a:sym typeface="Wingdings" pitchFamily="2" charset="2"/>
              </a:rPr>
              <a:t>GHG emissions</a:t>
            </a:r>
          </a:p>
          <a:p>
            <a:r>
              <a:rPr lang="ca-ES" sz="2800" dirty="0">
                <a:sym typeface="Wingdings" pitchFamily="2" charset="2"/>
              </a:rPr>
              <a:t>Contaminants: pesticides, etc.</a:t>
            </a:r>
          </a:p>
          <a:p>
            <a:r>
              <a:rPr lang="ca-ES" sz="2800" dirty="0" err="1">
                <a:sym typeface="Wingdings" pitchFamily="2" charset="2"/>
              </a:rPr>
              <a:t>Waste</a:t>
            </a:r>
            <a:r>
              <a:rPr lang="ca-ES" sz="2800" dirty="0">
                <a:sym typeface="Wingdings" pitchFamily="2" charset="2"/>
              </a:rPr>
              <a:t> </a:t>
            </a:r>
            <a:r>
              <a:rPr lang="ca-ES" sz="2800" dirty="0" err="1">
                <a:sym typeface="Wingdings" pitchFamily="2" charset="2"/>
              </a:rPr>
              <a:t>production</a:t>
            </a:r>
            <a:r>
              <a:rPr lang="ca-ES" sz="2800" dirty="0">
                <a:sym typeface="Wingdings" pitchFamily="2" charset="2"/>
              </a:rPr>
              <a:t>: </a:t>
            </a:r>
            <a:r>
              <a:rPr lang="ca-ES" sz="2800" dirty="0" err="1">
                <a:sym typeface="Wingdings" pitchFamily="2" charset="2"/>
              </a:rPr>
              <a:t>packaging</a:t>
            </a:r>
            <a:r>
              <a:rPr lang="ca-ES" sz="2800" dirty="0">
                <a:sym typeface="Wingdings" pitchFamily="2" charset="2"/>
              </a:rPr>
              <a:t>, </a:t>
            </a:r>
            <a:r>
              <a:rPr lang="ca-ES" sz="2800" dirty="0" err="1">
                <a:sym typeface="Wingdings" pitchFamily="2" charset="2"/>
              </a:rPr>
              <a:t>organic</a:t>
            </a:r>
            <a:r>
              <a:rPr lang="ca-ES" sz="2800" dirty="0">
                <a:sym typeface="Wingdings" pitchFamily="2" charset="2"/>
              </a:rPr>
              <a:t> </a:t>
            </a:r>
            <a:r>
              <a:rPr lang="ca-ES" sz="2800" dirty="0" err="1">
                <a:sym typeface="Wingdings" pitchFamily="2" charset="2"/>
              </a:rPr>
              <a:t>waste</a:t>
            </a:r>
            <a:r>
              <a:rPr lang="ca-ES" sz="2800" dirty="0">
                <a:sym typeface="Wingdings" pitchFamily="2" charset="2"/>
              </a:rPr>
              <a:t>... </a:t>
            </a:r>
          </a:p>
          <a:p>
            <a:endParaRPr lang="ca-ES" sz="3500" dirty="0">
              <a:sym typeface="Wingdings" pitchFamily="2" charset="2"/>
            </a:endParaRPr>
          </a:p>
          <a:p>
            <a:pPr algn="just"/>
            <a:r>
              <a:rPr lang="en-US" sz="1400" dirty="0">
                <a:effectLst/>
                <a:latin typeface="Times New Roman" panose="02020603050405020304" pitchFamily="18" charset="0"/>
                <a:ea typeface="Calibri" panose="020F0502020204030204" pitchFamily="34" charset="0"/>
                <a:cs typeface="Times New Roman" panose="02020603050405020304" pitchFamily="18" charset="0"/>
              </a:rPr>
              <a:t>IPCC, </a:t>
            </a:r>
            <a:r>
              <a:rPr lang="en-US" sz="1400" i="1" dirty="0">
                <a:effectLst/>
                <a:latin typeface="Times New Roman" panose="02020603050405020304" pitchFamily="18" charset="0"/>
                <a:ea typeface="Calibri" panose="020F0502020204030204" pitchFamily="34" charset="0"/>
                <a:cs typeface="Times New Roman" panose="02020603050405020304" pitchFamily="18" charset="0"/>
              </a:rPr>
              <a:t>Climate Change and Land. An IPCC Special Report on climate change, desertification, land degradation, sustainable land management, food security, and greenhouse gas fluxes in terrestrial ecosystems. Summary for Policy Makers. Approved Draft</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2019</a:t>
            </a:r>
            <a:r>
              <a:rPr lang="es-ES" sz="1400" dirty="0">
                <a:latin typeface="Times New Roman" panose="02020603050405020304" pitchFamily="18" charset="0"/>
                <a:ea typeface="Calibri" panose="020F0502020204030204" pitchFamily="34" charset="0"/>
                <a:cs typeface="Times New Roman" panose="02020603050405020304" pitchFamily="18" charset="0"/>
              </a:rPr>
              <a:t>. </a:t>
            </a:r>
          </a:p>
          <a:p>
            <a:pPr algn="just"/>
            <a:r>
              <a:rPr lang="en-US" sz="1400" dirty="0">
                <a:effectLst/>
                <a:latin typeface="Times New Roman" panose="02020603050405020304" pitchFamily="18" charset="0"/>
                <a:ea typeface="Calibri" panose="020F0502020204030204" pitchFamily="34" charset="0"/>
              </a:rPr>
              <a:t>FAO, </a:t>
            </a:r>
            <a:r>
              <a:rPr lang="en-US" sz="1400" i="1" dirty="0">
                <a:effectLst/>
                <a:latin typeface="Times New Roman" panose="02020603050405020304" pitchFamily="18" charset="0"/>
                <a:ea typeface="Calibri" panose="020F0502020204030204" pitchFamily="34" charset="0"/>
              </a:rPr>
              <a:t>Food wastage footprint, Impacts on Natural resources, Summary report</a:t>
            </a:r>
            <a:r>
              <a:rPr lang="en-US" sz="1400" dirty="0">
                <a:effectLst/>
                <a:latin typeface="Times New Roman" panose="02020603050405020304" pitchFamily="18" charset="0"/>
                <a:ea typeface="Calibri" panose="020F0502020204030204" pitchFamily="34" charset="0"/>
              </a:rPr>
              <a:t>, 2013.</a:t>
            </a:r>
            <a:endParaRPr lang="es-ES" dirty="0"/>
          </a:p>
          <a:p>
            <a:pPr marL="0" indent="0">
              <a:buNone/>
            </a:pPr>
            <a:endParaRPr lang="ca-ES" sz="2400" dirty="0">
              <a:sym typeface="Wingdings" pitchFamily="2" charset="2"/>
            </a:endParaRPr>
          </a:p>
          <a:p>
            <a:pPr marL="0" indent="0">
              <a:buNone/>
            </a:pPr>
            <a:endParaRPr lang="ca-ES" sz="2400" dirty="0">
              <a:sym typeface="Wingdings" pitchFamily="2" charset="2"/>
            </a:endParaRPr>
          </a:p>
          <a:p>
            <a:endParaRPr lang="ca-ES" dirty="0"/>
          </a:p>
        </p:txBody>
      </p:sp>
    </p:spTree>
    <p:extLst>
      <p:ext uri="{BB962C8B-B14F-4D97-AF65-F5344CB8AC3E}">
        <p14:creationId xmlns:p14="http://schemas.microsoft.com/office/powerpoint/2010/main" val="32502877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a:extLst>
              <a:ext uri="{FF2B5EF4-FFF2-40B4-BE49-F238E27FC236}">
                <a16:creationId xmlns:a16="http://schemas.microsoft.com/office/drawing/2014/main" id="{C4490573-7BEF-45C5-AF5C-231703BF493A}"/>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390184" y="2208240"/>
            <a:ext cx="4801815" cy="464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3">
            <a:extLst>
              <a:ext uri="{FF2B5EF4-FFF2-40B4-BE49-F238E27FC236}">
                <a16:creationId xmlns:a16="http://schemas.microsoft.com/office/drawing/2014/main" id="{0D873CDD-EFDD-4D5F-8631-F64C4A1C561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1400" y="0"/>
            <a:ext cx="4800600" cy="2208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Imagen 7">
            <a:extLst>
              <a:ext uri="{FF2B5EF4-FFF2-40B4-BE49-F238E27FC236}">
                <a16:creationId xmlns:a16="http://schemas.microsoft.com/office/drawing/2014/main" id="{F14C0F8B-F933-47E6-A7E0-68C8B41688FC}"/>
              </a:ext>
            </a:extLst>
          </p:cNvPr>
          <p:cNvPicPr>
            <a:picLocks noChangeAspect="1"/>
          </p:cNvPicPr>
          <p:nvPr/>
        </p:nvPicPr>
        <p:blipFill>
          <a:blip r:embed="rId4"/>
          <a:stretch>
            <a:fillRect/>
          </a:stretch>
        </p:blipFill>
        <p:spPr>
          <a:xfrm>
            <a:off x="574007" y="3228067"/>
            <a:ext cx="6224891" cy="3425702"/>
          </a:xfrm>
          <a:prstGeom prst="rect">
            <a:avLst/>
          </a:prstGeom>
        </p:spPr>
      </p:pic>
      <p:pic>
        <p:nvPicPr>
          <p:cNvPr id="9" name="Imagen 8">
            <a:extLst>
              <a:ext uri="{FF2B5EF4-FFF2-40B4-BE49-F238E27FC236}">
                <a16:creationId xmlns:a16="http://schemas.microsoft.com/office/drawing/2014/main" id="{796E433D-E823-410B-A9E9-654876A05C7B}"/>
              </a:ext>
            </a:extLst>
          </p:cNvPr>
          <p:cNvPicPr>
            <a:picLocks noChangeAspect="1"/>
          </p:cNvPicPr>
          <p:nvPr/>
        </p:nvPicPr>
        <p:blipFill>
          <a:blip r:embed="rId5">
            <a:duotone>
              <a:schemeClr val="accent1">
                <a:shade val="45000"/>
                <a:satMod val="135000"/>
              </a:schemeClr>
              <a:prstClr val="white"/>
            </a:duotone>
          </a:blip>
          <a:stretch>
            <a:fillRect/>
          </a:stretch>
        </p:blipFill>
        <p:spPr>
          <a:xfrm>
            <a:off x="3886201" y="200357"/>
            <a:ext cx="2487354" cy="2326990"/>
          </a:xfrm>
          <a:prstGeom prst="rect">
            <a:avLst/>
          </a:prstGeom>
        </p:spPr>
      </p:pic>
      <p:sp>
        <p:nvSpPr>
          <p:cNvPr id="10" name="2 Marcador de contenido">
            <a:extLst>
              <a:ext uri="{FF2B5EF4-FFF2-40B4-BE49-F238E27FC236}">
                <a16:creationId xmlns:a16="http://schemas.microsoft.com/office/drawing/2014/main" id="{340D1F89-2D4E-4DC2-A514-0A3BC9457C22}"/>
              </a:ext>
            </a:extLst>
          </p:cNvPr>
          <p:cNvSpPr txBox="1">
            <a:spLocks/>
          </p:cNvSpPr>
          <p:nvPr/>
        </p:nvSpPr>
        <p:spPr>
          <a:xfrm>
            <a:off x="876300" y="326853"/>
            <a:ext cx="3239717" cy="2401427"/>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Font typeface="Wingdings 3" charset="2"/>
              <a:buNone/>
            </a:pPr>
            <a:endParaRPr lang="ca-ES" b="1" dirty="0"/>
          </a:p>
          <a:p>
            <a:pPr marL="0" indent="0">
              <a:buFont typeface="Wingdings 3" charset="2"/>
              <a:buNone/>
            </a:pPr>
            <a:r>
              <a:rPr lang="ca-ES" b="1" dirty="0"/>
              <a:t>Land </a:t>
            </a:r>
            <a:r>
              <a:rPr lang="ca-ES" b="1" dirty="0" err="1"/>
              <a:t>use</a:t>
            </a:r>
            <a:r>
              <a:rPr lang="ca-ES" b="1" dirty="0"/>
              <a:t> </a:t>
            </a:r>
          </a:p>
          <a:p>
            <a:pPr marL="0" indent="0">
              <a:buFont typeface="Wingdings 3" charset="2"/>
              <a:buNone/>
            </a:pPr>
            <a:r>
              <a:rPr lang="en-US" dirty="0"/>
              <a:t>Landfills from food waste occupy</a:t>
            </a:r>
            <a:r>
              <a:rPr lang="en-US" b="1" dirty="0"/>
              <a:t> </a:t>
            </a:r>
            <a:r>
              <a:rPr lang="en-US" b="1" dirty="0">
                <a:solidFill>
                  <a:schemeClr val="accent1"/>
                </a:solidFill>
              </a:rPr>
              <a:t>3 times </a:t>
            </a:r>
            <a:r>
              <a:rPr lang="en-US" dirty="0"/>
              <a:t>the surface of the EU.</a:t>
            </a:r>
          </a:p>
        </p:txBody>
      </p:sp>
      <p:sp>
        <p:nvSpPr>
          <p:cNvPr id="11" name="2 Marcador de contenido">
            <a:extLst>
              <a:ext uri="{FF2B5EF4-FFF2-40B4-BE49-F238E27FC236}">
                <a16:creationId xmlns:a16="http://schemas.microsoft.com/office/drawing/2014/main" id="{C4B03978-5CDC-4B43-A69C-6DEB63D66769}"/>
              </a:ext>
            </a:extLst>
          </p:cNvPr>
          <p:cNvSpPr txBox="1">
            <a:spLocks/>
          </p:cNvSpPr>
          <p:nvPr/>
        </p:nvSpPr>
        <p:spPr>
          <a:xfrm>
            <a:off x="2133212" y="3429000"/>
            <a:ext cx="2849854" cy="542664"/>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Font typeface="Wingdings 3" charset="2"/>
              <a:buNone/>
            </a:pPr>
            <a:r>
              <a:rPr lang="es-ES" b="1" dirty="0"/>
              <a:t>Green House Gases</a:t>
            </a:r>
            <a:endParaRPr lang="en-US" dirty="0"/>
          </a:p>
        </p:txBody>
      </p:sp>
    </p:spTree>
    <p:extLst>
      <p:ext uri="{BB962C8B-B14F-4D97-AF65-F5344CB8AC3E}">
        <p14:creationId xmlns:p14="http://schemas.microsoft.com/office/powerpoint/2010/main" val="28919366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3049D1E-7605-4E6A-9C5A-644DB4645F49}"/>
              </a:ext>
            </a:extLst>
          </p:cNvPr>
          <p:cNvSpPr>
            <a:spLocks noGrp="1"/>
          </p:cNvSpPr>
          <p:nvPr>
            <p:ph type="title"/>
          </p:nvPr>
        </p:nvSpPr>
        <p:spPr>
          <a:xfrm>
            <a:off x="629709" y="444500"/>
            <a:ext cx="8596668" cy="742950"/>
          </a:xfrm>
        </p:spPr>
        <p:txBody>
          <a:bodyPr/>
          <a:lstStyle/>
          <a:p>
            <a:r>
              <a:rPr lang="ca-ES" b="1" dirty="0"/>
              <a:t>2. </a:t>
            </a:r>
            <a:r>
              <a:rPr lang="ca-ES" b="1" dirty="0" err="1"/>
              <a:t>Who</a:t>
            </a:r>
            <a:r>
              <a:rPr lang="ca-ES" b="1" dirty="0"/>
              <a:t>, </a:t>
            </a:r>
            <a:r>
              <a:rPr lang="ca-ES" b="1" dirty="0" err="1"/>
              <a:t>when</a:t>
            </a:r>
            <a:r>
              <a:rPr lang="ca-ES" b="1" dirty="0"/>
              <a:t> </a:t>
            </a:r>
            <a:r>
              <a:rPr lang="ca-ES" b="1" dirty="0" err="1"/>
              <a:t>and</a:t>
            </a:r>
            <a:r>
              <a:rPr lang="ca-ES" b="1" dirty="0"/>
              <a:t> </a:t>
            </a:r>
            <a:r>
              <a:rPr lang="ca-ES" b="1" dirty="0" err="1"/>
              <a:t>why</a:t>
            </a:r>
            <a:r>
              <a:rPr lang="ca-ES" b="1" dirty="0"/>
              <a:t>? (I)</a:t>
            </a:r>
          </a:p>
        </p:txBody>
      </p:sp>
      <p:pic>
        <p:nvPicPr>
          <p:cNvPr id="4" name="Marcador de contenido 3">
            <a:extLst>
              <a:ext uri="{FF2B5EF4-FFF2-40B4-BE49-F238E27FC236}">
                <a16:creationId xmlns:a16="http://schemas.microsoft.com/office/drawing/2014/main" id="{E8517716-BB5B-4270-8DFA-A81784914439}"/>
              </a:ext>
            </a:extLst>
          </p:cNvPr>
          <p:cNvPicPr>
            <a:picLocks noGrp="1" noChangeAspect="1"/>
          </p:cNvPicPr>
          <p:nvPr>
            <p:ph idx="1"/>
          </p:nvPr>
        </p:nvPicPr>
        <p:blipFill>
          <a:blip r:embed="rId2"/>
          <a:stretch>
            <a:fillRect/>
          </a:stretch>
        </p:blipFill>
        <p:spPr>
          <a:xfrm>
            <a:off x="1066800" y="1111250"/>
            <a:ext cx="7124700" cy="5383361"/>
          </a:xfrm>
          <a:prstGeom prst="rect">
            <a:avLst/>
          </a:prstGeom>
          <a:ln>
            <a:noFill/>
          </a:ln>
        </p:spPr>
      </p:pic>
    </p:spTree>
    <p:extLst>
      <p:ext uri="{BB962C8B-B14F-4D97-AF65-F5344CB8AC3E}">
        <p14:creationId xmlns:p14="http://schemas.microsoft.com/office/powerpoint/2010/main" val="403675287"/>
      </p:ext>
    </p:extLst>
  </p:cSld>
  <p:clrMapOvr>
    <a:masterClrMapping/>
  </p:clrMapOvr>
</p:sld>
</file>

<file path=ppt/theme/theme1.xml><?xml version="1.0" encoding="utf-8"?>
<a:theme xmlns:a="http://schemas.openxmlformats.org/drawingml/2006/main" name="Faceta">
  <a:themeElements>
    <a:clrScheme name="Rojo naranja">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Faceta">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3818</TotalTime>
  <Words>2210</Words>
  <Application>Microsoft Office PowerPoint</Application>
  <PresentationFormat>Panorámica</PresentationFormat>
  <Paragraphs>205</Paragraphs>
  <Slides>25</Slides>
  <Notes>4</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25</vt:i4>
      </vt:variant>
    </vt:vector>
  </HeadingPairs>
  <TitlesOfParts>
    <vt:vector size="33" baseType="lpstr">
      <vt:lpstr>Arial</vt:lpstr>
      <vt:lpstr>Calibri</vt:lpstr>
      <vt:lpstr>Times New Roman</vt:lpstr>
      <vt:lpstr>Trebuchet MS</vt:lpstr>
      <vt:lpstr>Verdana</vt:lpstr>
      <vt:lpstr>Wingdings</vt:lpstr>
      <vt:lpstr>Wingdings 3</vt:lpstr>
      <vt:lpstr>Faceta</vt:lpstr>
      <vt:lpstr>14 December 2020</vt:lpstr>
      <vt:lpstr>Food waste and COVID-19</vt:lpstr>
      <vt:lpstr>1. The relevance of food waste (I)</vt:lpstr>
      <vt:lpstr>1. The relevance of food waste (II)</vt:lpstr>
      <vt:lpstr>1. The relevance of food waste: economic dimension (III)</vt:lpstr>
      <vt:lpstr>1. The relevance of food  waste: social dimension (IV)</vt:lpstr>
      <vt:lpstr>1. The relevance of food waste: environmental dimension (V)</vt:lpstr>
      <vt:lpstr>Presentación de PowerPoint</vt:lpstr>
      <vt:lpstr>2. Who, when and why? (I)</vt:lpstr>
      <vt:lpstr>2. Who, when and why? (II)</vt:lpstr>
      <vt:lpstr>2. Who, when and why? (III)</vt:lpstr>
      <vt:lpstr>Presentación de PowerPoint</vt:lpstr>
      <vt:lpstr>1+2. To sum up</vt:lpstr>
      <vt:lpstr>Presentación de PowerPoint</vt:lpstr>
      <vt:lpstr>3. The European Union and its approach (I)</vt:lpstr>
      <vt:lpstr>3. The European Union and its approach (II)</vt:lpstr>
      <vt:lpstr>3. The European Union and its approach (III)</vt:lpstr>
      <vt:lpstr>3. The European Union and its approach (IV)</vt:lpstr>
      <vt:lpstr>3. The European Union and its approach (V): Obligations of the Member States</vt:lpstr>
      <vt:lpstr>3. The European Union and its approach (VI): Obligations of the Member States</vt:lpstr>
      <vt:lpstr>4. The Spanish framework (I) </vt:lpstr>
      <vt:lpstr>5. Food waste and COVID-19: What has been the impact of COVID-19 on the generation of food waste?  </vt:lpstr>
      <vt:lpstr>5. Food waste and COVID-19: Can any lessons be learned?</vt:lpstr>
      <vt:lpstr>5. Food waste and COVID-19: new opportunities?</vt:lpstr>
      <vt:lpstr>Thank you for your attention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Residuos alimentarios</dc:title>
  <dc:creator>Asus</dc:creator>
  <cp:lastModifiedBy>Laura</cp:lastModifiedBy>
  <cp:revision>156</cp:revision>
  <cp:lastPrinted>2020-09-30T09:29:41Z</cp:lastPrinted>
  <dcterms:created xsi:type="dcterms:W3CDTF">2020-09-28T16:16:02Z</dcterms:created>
  <dcterms:modified xsi:type="dcterms:W3CDTF">2020-12-14T15:26:38Z</dcterms:modified>
</cp:coreProperties>
</file>